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9" r:id="rId2"/>
    <p:sldId id="260" r:id="rId3"/>
    <p:sldId id="328" r:id="rId4"/>
    <p:sldId id="329" r:id="rId5"/>
    <p:sldId id="330" r:id="rId6"/>
    <p:sldId id="271" r:id="rId7"/>
    <p:sldId id="311" r:id="rId8"/>
    <p:sldId id="265" r:id="rId9"/>
    <p:sldId id="270" r:id="rId10"/>
    <p:sldId id="277" r:id="rId11"/>
    <p:sldId id="282" r:id="rId12"/>
    <p:sldId id="278" r:id="rId13"/>
    <p:sldId id="279" r:id="rId14"/>
    <p:sldId id="280" r:id="rId15"/>
    <p:sldId id="262" r:id="rId16"/>
    <p:sldId id="272" r:id="rId17"/>
    <p:sldId id="268" r:id="rId18"/>
    <p:sldId id="267" r:id="rId19"/>
    <p:sldId id="281" r:id="rId20"/>
    <p:sldId id="283" r:id="rId21"/>
    <p:sldId id="284" r:id="rId22"/>
    <p:sldId id="266" r:id="rId23"/>
    <p:sldId id="286" r:id="rId24"/>
    <p:sldId id="273" r:id="rId25"/>
    <p:sldId id="285" r:id="rId26"/>
    <p:sldId id="287" r:id="rId27"/>
    <p:sldId id="297" r:id="rId28"/>
    <p:sldId id="296" r:id="rId29"/>
    <p:sldId id="295" r:id="rId30"/>
    <p:sldId id="294" r:id="rId31"/>
    <p:sldId id="289" r:id="rId32"/>
    <p:sldId id="290" r:id="rId33"/>
    <p:sldId id="291" r:id="rId34"/>
    <p:sldId id="292" r:id="rId35"/>
    <p:sldId id="274" r:id="rId36"/>
    <p:sldId id="275" r:id="rId37"/>
    <p:sldId id="288" r:id="rId38"/>
    <p:sldId id="305" r:id="rId39"/>
    <p:sldId id="304" r:id="rId40"/>
    <p:sldId id="312" r:id="rId41"/>
    <p:sldId id="332" r:id="rId42"/>
    <p:sldId id="313" r:id="rId43"/>
    <p:sldId id="303" r:id="rId44"/>
    <p:sldId id="314" r:id="rId45"/>
    <p:sldId id="300" r:id="rId46"/>
    <p:sldId id="333" r:id="rId47"/>
    <p:sldId id="299" r:id="rId48"/>
    <p:sldId id="319" r:id="rId49"/>
    <p:sldId id="308" r:id="rId50"/>
    <p:sldId id="309" r:id="rId51"/>
    <p:sldId id="315" r:id="rId52"/>
    <p:sldId id="316" r:id="rId53"/>
    <p:sldId id="317" r:id="rId54"/>
    <p:sldId id="306" r:id="rId55"/>
    <p:sldId id="318" r:id="rId56"/>
    <p:sldId id="321" r:id="rId57"/>
    <p:sldId id="320" r:id="rId58"/>
    <p:sldId id="323" r:id="rId59"/>
    <p:sldId id="322" r:id="rId60"/>
    <p:sldId id="324" r:id="rId61"/>
    <p:sldId id="331" r:id="rId62"/>
    <p:sldId id="325" r:id="rId63"/>
  </p:sldIdLst>
  <p:sldSz cx="9577388" cy="7272338"/>
  <p:notesSz cx="6858000" cy="9144000"/>
  <p:defaultTextStyle>
    <a:defPPr>
      <a:defRPr lang="en-US"/>
    </a:defPPr>
    <a:lvl1pPr marL="0" algn="l" defTabSz="962772" rtl="0" eaLnBrk="1" latinLnBrk="0" hangingPunct="1">
      <a:defRPr sz="1900" kern="1200">
        <a:solidFill>
          <a:schemeClr val="tx1"/>
        </a:solidFill>
        <a:latin typeface="+mn-lt"/>
        <a:ea typeface="+mn-ea"/>
        <a:cs typeface="+mn-cs"/>
      </a:defRPr>
    </a:lvl1pPr>
    <a:lvl2pPr marL="481386" algn="l" defTabSz="962772" rtl="0" eaLnBrk="1" latinLnBrk="0" hangingPunct="1">
      <a:defRPr sz="1900" kern="1200">
        <a:solidFill>
          <a:schemeClr val="tx1"/>
        </a:solidFill>
        <a:latin typeface="+mn-lt"/>
        <a:ea typeface="+mn-ea"/>
        <a:cs typeface="+mn-cs"/>
      </a:defRPr>
    </a:lvl2pPr>
    <a:lvl3pPr marL="962772" algn="l" defTabSz="962772" rtl="0" eaLnBrk="1" latinLnBrk="0" hangingPunct="1">
      <a:defRPr sz="1900" kern="1200">
        <a:solidFill>
          <a:schemeClr val="tx1"/>
        </a:solidFill>
        <a:latin typeface="+mn-lt"/>
        <a:ea typeface="+mn-ea"/>
        <a:cs typeface="+mn-cs"/>
      </a:defRPr>
    </a:lvl3pPr>
    <a:lvl4pPr marL="1444158" algn="l" defTabSz="962772" rtl="0" eaLnBrk="1" latinLnBrk="0" hangingPunct="1">
      <a:defRPr sz="1900" kern="1200">
        <a:solidFill>
          <a:schemeClr val="tx1"/>
        </a:solidFill>
        <a:latin typeface="+mn-lt"/>
        <a:ea typeface="+mn-ea"/>
        <a:cs typeface="+mn-cs"/>
      </a:defRPr>
    </a:lvl4pPr>
    <a:lvl5pPr marL="1925544" algn="l" defTabSz="962772" rtl="0" eaLnBrk="1" latinLnBrk="0" hangingPunct="1">
      <a:defRPr sz="1900" kern="1200">
        <a:solidFill>
          <a:schemeClr val="tx1"/>
        </a:solidFill>
        <a:latin typeface="+mn-lt"/>
        <a:ea typeface="+mn-ea"/>
        <a:cs typeface="+mn-cs"/>
      </a:defRPr>
    </a:lvl5pPr>
    <a:lvl6pPr marL="2406929" algn="l" defTabSz="962772" rtl="0" eaLnBrk="1" latinLnBrk="0" hangingPunct="1">
      <a:defRPr sz="1900" kern="1200">
        <a:solidFill>
          <a:schemeClr val="tx1"/>
        </a:solidFill>
        <a:latin typeface="+mn-lt"/>
        <a:ea typeface="+mn-ea"/>
        <a:cs typeface="+mn-cs"/>
      </a:defRPr>
    </a:lvl6pPr>
    <a:lvl7pPr marL="2888315" algn="l" defTabSz="962772" rtl="0" eaLnBrk="1" latinLnBrk="0" hangingPunct="1">
      <a:defRPr sz="1900" kern="1200">
        <a:solidFill>
          <a:schemeClr val="tx1"/>
        </a:solidFill>
        <a:latin typeface="+mn-lt"/>
        <a:ea typeface="+mn-ea"/>
        <a:cs typeface="+mn-cs"/>
      </a:defRPr>
    </a:lvl7pPr>
    <a:lvl8pPr marL="3369701" algn="l" defTabSz="962772" rtl="0" eaLnBrk="1" latinLnBrk="0" hangingPunct="1">
      <a:defRPr sz="1900" kern="1200">
        <a:solidFill>
          <a:schemeClr val="tx1"/>
        </a:solidFill>
        <a:latin typeface="+mn-lt"/>
        <a:ea typeface="+mn-ea"/>
        <a:cs typeface="+mn-cs"/>
      </a:defRPr>
    </a:lvl8pPr>
    <a:lvl9pPr marL="3851087" algn="l" defTabSz="96277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91">
          <p15:clr>
            <a:srgbClr val="A4A3A4"/>
          </p15:clr>
        </p15:guide>
        <p15:guide id="2" pos="30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99"/>
    <a:srgbClr val="66FFFF"/>
    <a:srgbClr val="458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p:scale>
          <a:sx n="107" d="100"/>
          <a:sy n="107" d="100"/>
        </p:scale>
        <p:origin x="-954" y="210"/>
      </p:cViewPr>
      <p:guideLst>
        <p:guide orient="horz" pos="2291"/>
        <p:guide pos="3017"/>
      </p:guideLst>
    </p:cSldViewPr>
  </p:slideViewPr>
  <p:outlineViewPr>
    <p:cViewPr>
      <p:scale>
        <a:sx n="33" d="100"/>
        <a:sy n="33" d="100"/>
      </p:scale>
      <p:origin x="24" y="9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1CA92A-BCDC-458C-8808-B7480EAB6EE0}" type="datetimeFigureOut">
              <a:rPr lang="en-US" smtClean="0"/>
              <a:pPr/>
              <a:t>3/2/2016</a:t>
            </a:fld>
            <a:endParaRPr lang="en-GB"/>
          </a:p>
        </p:txBody>
      </p:sp>
      <p:sp>
        <p:nvSpPr>
          <p:cNvPr id="4" name="Slide Image Placeholder 3"/>
          <p:cNvSpPr>
            <a:spLocks noGrp="1" noRot="1" noChangeAspect="1"/>
          </p:cNvSpPr>
          <p:nvPr>
            <p:ph type="sldImg" idx="2"/>
          </p:nvPr>
        </p:nvSpPr>
        <p:spPr>
          <a:xfrm>
            <a:off x="1171575" y="685800"/>
            <a:ext cx="45148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DEE2D-8240-453F-AA48-6F2E6216078E}" type="slidenum">
              <a:rPr lang="en-GB" smtClean="0"/>
              <a:pPr/>
              <a:t>‹#›</a:t>
            </a:fld>
            <a:endParaRPr lang="en-GB"/>
          </a:p>
        </p:txBody>
      </p:sp>
    </p:spTree>
    <p:extLst>
      <p:ext uri="{BB962C8B-B14F-4D97-AF65-F5344CB8AC3E}">
        <p14:creationId xmlns:p14="http://schemas.microsoft.com/office/powerpoint/2010/main" val="2899983140"/>
      </p:ext>
    </p:extLst>
  </p:cSld>
  <p:clrMap bg1="lt1" tx1="dk1" bg2="lt2" tx2="dk2" accent1="accent1" accent2="accent2" accent3="accent3" accent4="accent4" accent5="accent5" accent6="accent6" hlink="hlink" folHlink="folHlink"/>
  <p:notesStyle>
    <a:lvl1pPr marL="0" algn="l" defTabSz="962772" rtl="0" eaLnBrk="1" latinLnBrk="0" hangingPunct="1">
      <a:defRPr sz="1300" kern="1200">
        <a:solidFill>
          <a:schemeClr val="tx1"/>
        </a:solidFill>
        <a:latin typeface="+mn-lt"/>
        <a:ea typeface="+mn-ea"/>
        <a:cs typeface="+mn-cs"/>
      </a:defRPr>
    </a:lvl1pPr>
    <a:lvl2pPr marL="481386" algn="l" defTabSz="962772" rtl="0" eaLnBrk="1" latinLnBrk="0" hangingPunct="1">
      <a:defRPr sz="1300" kern="1200">
        <a:solidFill>
          <a:schemeClr val="tx1"/>
        </a:solidFill>
        <a:latin typeface="+mn-lt"/>
        <a:ea typeface="+mn-ea"/>
        <a:cs typeface="+mn-cs"/>
      </a:defRPr>
    </a:lvl2pPr>
    <a:lvl3pPr marL="962772" algn="l" defTabSz="962772" rtl="0" eaLnBrk="1" latinLnBrk="0" hangingPunct="1">
      <a:defRPr sz="1300" kern="1200">
        <a:solidFill>
          <a:schemeClr val="tx1"/>
        </a:solidFill>
        <a:latin typeface="+mn-lt"/>
        <a:ea typeface="+mn-ea"/>
        <a:cs typeface="+mn-cs"/>
      </a:defRPr>
    </a:lvl3pPr>
    <a:lvl4pPr marL="1444158" algn="l" defTabSz="962772" rtl="0" eaLnBrk="1" latinLnBrk="0" hangingPunct="1">
      <a:defRPr sz="1300" kern="1200">
        <a:solidFill>
          <a:schemeClr val="tx1"/>
        </a:solidFill>
        <a:latin typeface="+mn-lt"/>
        <a:ea typeface="+mn-ea"/>
        <a:cs typeface="+mn-cs"/>
      </a:defRPr>
    </a:lvl4pPr>
    <a:lvl5pPr marL="1925544" algn="l" defTabSz="962772" rtl="0" eaLnBrk="1" latinLnBrk="0" hangingPunct="1">
      <a:defRPr sz="1300" kern="1200">
        <a:solidFill>
          <a:schemeClr val="tx1"/>
        </a:solidFill>
        <a:latin typeface="+mn-lt"/>
        <a:ea typeface="+mn-ea"/>
        <a:cs typeface="+mn-cs"/>
      </a:defRPr>
    </a:lvl5pPr>
    <a:lvl6pPr marL="2406929" algn="l" defTabSz="962772" rtl="0" eaLnBrk="1" latinLnBrk="0" hangingPunct="1">
      <a:defRPr sz="1300" kern="1200">
        <a:solidFill>
          <a:schemeClr val="tx1"/>
        </a:solidFill>
        <a:latin typeface="+mn-lt"/>
        <a:ea typeface="+mn-ea"/>
        <a:cs typeface="+mn-cs"/>
      </a:defRPr>
    </a:lvl6pPr>
    <a:lvl7pPr marL="2888315" algn="l" defTabSz="962772" rtl="0" eaLnBrk="1" latinLnBrk="0" hangingPunct="1">
      <a:defRPr sz="1300" kern="1200">
        <a:solidFill>
          <a:schemeClr val="tx1"/>
        </a:solidFill>
        <a:latin typeface="+mn-lt"/>
        <a:ea typeface="+mn-ea"/>
        <a:cs typeface="+mn-cs"/>
      </a:defRPr>
    </a:lvl7pPr>
    <a:lvl8pPr marL="3369701" algn="l" defTabSz="962772" rtl="0" eaLnBrk="1" latinLnBrk="0" hangingPunct="1">
      <a:defRPr sz="1300" kern="1200">
        <a:solidFill>
          <a:schemeClr val="tx1"/>
        </a:solidFill>
        <a:latin typeface="+mn-lt"/>
        <a:ea typeface="+mn-ea"/>
        <a:cs typeface="+mn-cs"/>
      </a:defRPr>
    </a:lvl8pPr>
    <a:lvl9pPr marL="3851087" algn="l" defTabSz="96277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85800"/>
            <a:ext cx="451485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DADEE2D-8240-453F-AA48-6F2E6216078E}" type="slidenum">
              <a:rPr lang="en-GB" smtClean="0"/>
              <a:pPr/>
              <a:t>7</a:t>
            </a:fld>
            <a:endParaRPr lang="en-GB"/>
          </a:p>
        </p:txBody>
      </p:sp>
    </p:spTree>
    <p:extLst>
      <p:ext uri="{BB962C8B-B14F-4D97-AF65-F5344CB8AC3E}">
        <p14:creationId xmlns:p14="http://schemas.microsoft.com/office/powerpoint/2010/main" val="86406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85800"/>
            <a:ext cx="451485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DADEE2D-8240-453F-AA48-6F2E6216078E}" type="slidenum">
              <a:rPr lang="en-GB" smtClean="0"/>
              <a:pPr/>
              <a:t>9</a:t>
            </a:fld>
            <a:endParaRPr lang="en-GB"/>
          </a:p>
        </p:txBody>
      </p:sp>
    </p:spTree>
    <p:extLst>
      <p:ext uri="{BB962C8B-B14F-4D97-AF65-F5344CB8AC3E}">
        <p14:creationId xmlns:p14="http://schemas.microsoft.com/office/powerpoint/2010/main" val="222519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85800"/>
            <a:ext cx="451485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DADEE2D-8240-453F-AA48-6F2E6216078E}" type="slidenum">
              <a:rPr lang="en-GB" smtClean="0"/>
              <a:pPr/>
              <a:t>11</a:t>
            </a:fld>
            <a:endParaRPr lang="en-GB"/>
          </a:p>
        </p:txBody>
      </p:sp>
    </p:spTree>
    <p:extLst>
      <p:ext uri="{BB962C8B-B14F-4D97-AF65-F5344CB8AC3E}">
        <p14:creationId xmlns:p14="http://schemas.microsoft.com/office/powerpoint/2010/main" val="410585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85800"/>
            <a:ext cx="451485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DADEE2D-8240-453F-AA48-6F2E6216078E}" type="slidenum">
              <a:rPr lang="en-GB" smtClean="0"/>
              <a:pPr/>
              <a:t>24</a:t>
            </a:fld>
            <a:endParaRPr lang="en-GB"/>
          </a:p>
        </p:txBody>
      </p:sp>
    </p:spTree>
    <p:extLst>
      <p:ext uri="{BB962C8B-B14F-4D97-AF65-F5344CB8AC3E}">
        <p14:creationId xmlns:p14="http://schemas.microsoft.com/office/powerpoint/2010/main" val="300503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85800"/>
            <a:ext cx="451485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DADEE2D-8240-453F-AA48-6F2E6216078E}" type="slidenum">
              <a:rPr lang="en-GB" smtClean="0"/>
              <a:pPr/>
              <a:t>35</a:t>
            </a:fld>
            <a:endParaRPr lang="en-GB"/>
          </a:p>
        </p:txBody>
      </p:sp>
    </p:spTree>
    <p:extLst>
      <p:ext uri="{BB962C8B-B14F-4D97-AF65-F5344CB8AC3E}">
        <p14:creationId xmlns:p14="http://schemas.microsoft.com/office/powerpoint/2010/main" val="191036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85800"/>
            <a:ext cx="451485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DADEE2D-8240-453F-AA48-6F2E6216078E}" type="slidenum">
              <a:rPr lang="en-GB" smtClean="0"/>
              <a:pPr/>
              <a:t>36</a:t>
            </a:fld>
            <a:endParaRPr lang="en-GB"/>
          </a:p>
        </p:txBody>
      </p:sp>
    </p:spTree>
    <p:extLst>
      <p:ext uri="{BB962C8B-B14F-4D97-AF65-F5344CB8AC3E}">
        <p14:creationId xmlns:p14="http://schemas.microsoft.com/office/powerpoint/2010/main" val="315688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8304" y="2259139"/>
            <a:ext cx="8140780" cy="1558839"/>
          </a:xfrm>
        </p:spPr>
        <p:txBody>
          <a:bodyPr/>
          <a:lstStyle/>
          <a:p>
            <a:r>
              <a:rPr lang="en-US" smtClean="0"/>
              <a:t>Click to edit Master title style</a:t>
            </a:r>
            <a:endParaRPr lang="en-GB"/>
          </a:p>
        </p:txBody>
      </p:sp>
      <p:sp>
        <p:nvSpPr>
          <p:cNvPr id="3" name="Subtitle 2"/>
          <p:cNvSpPr>
            <a:spLocks noGrp="1"/>
          </p:cNvSpPr>
          <p:nvPr>
            <p:ph type="subTitle" idx="1"/>
          </p:nvPr>
        </p:nvSpPr>
        <p:spPr>
          <a:xfrm>
            <a:off x="1436608" y="4120992"/>
            <a:ext cx="6704172" cy="1858486"/>
          </a:xfrm>
        </p:spPr>
        <p:txBody>
          <a:bodyPr/>
          <a:lstStyle>
            <a:lvl1pPr marL="0" indent="0" algn="ctr">
              <a:buNone/>
              <a:defRPr>
                <a:solidFill>
                  <a:schemeClr val="tx1">
                    <a:tint val="75000"/>
                  </a:schemeClr>
                </a:solidFill>
              </a:defRPr>
            </a:lvl1pPr>
            <a:lvl2pPr marL="481386" indent="0" algn="ctr">
              <a:buNone/>
              <a:defRPr>
                <a:solidFill>
                  <a:schemeClr val="tx1">
                    <a:tint val="75000"/>
                  </a:schemeClr>
                </a:solidFill>
              </a:defRPr>
            </a:lvl2pPr>
            <a:lvl3pPr marL="962772" indent="0" algn="ctr">
              <a:buNone/>
              <a:defRPr>
                <a:solidFill>
                  <a:schemeClr val="tx1">
                    <a:tint val="75000"/>
                  </a:schemeClr>
                </a:solidFill>
              </a:defRPr>
            </a:lvl3pPr>
            <a:lvl4pPr marL="1444158" indent="0" algn="ctr">
              <a:buNone/>
              <a:defRPr>
                <a:solidFill>
                  <a:schemeClr val="tx1">
                    <a:tint val="75000"/>
                  </a:schemeClr>
                </a:solidFill>
              </a:defRPr>
            </a:lvl4pPr>
            <a:lvl5pPr marL="1925544" indent="0" algn="ctr">
              <a:buNone/>
              <a:defRPr>
                <a:solidFill>
                  <a:schemeClr val="tx1">
                    <a:tint val="75000"/>
                  </a:schemeClr>
                </a:solidFill>
              </a:defRPr>
            </a:lvl5pPr>
            <a:lvl6pPr marL="2406929" indent="0" algn="ctr">
              <a:buNone/>
              <a:defRPr>
                <a:solidFill>
                  <a:schemeClr val="tx1">
                    <a:tint val="75000"/>
                  </a:schemeClr>
                </a:solidFill>
              </a:defRPr>
            </a:lvl6pPr>
            <a:lvl7pPr marL="2888315" indent="0" algn="ctr">
              <a:buNone/>
              <a:defRPr>
                <a:solidFill>
                  <a:schemeClr val="tx1">
                    <a:tint val="75000"/>
                  </a:schemeClr>
                </a:solidFill>
              </a:defRPr>
            </a:lvl7pPr>
            <a:lvl8pPr marL="3369701" indent="0" algn="ctr">
              <a:buNone/>
              <a:defRPr>
                <a:solidFill>
                  <a:schemeClr val="tx1">
                    <a:tint val="75000"/>
                  </a:schemeClr>
                </a:solidFill>
              </a:defRPr>
            </a:lvl8pPr>
            <a:lvl9pPr marL="3851087"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22FB38-DEC3-4BFE-88FC-BCED65B38596}" type="datetimeFigureOut">
              <a:rPr lang="en-US" smtClean="0"/>
              <a:pPr/>
              <a:t>3/2/2016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5F067-D123-4680-A166-416DD7C6D5B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22FB38-DEC3-4BFE-88FC-BCED65B38596}" type="datetimeFigureOut">
              <a:rPr lang="en-US" smtClean="0"/>
              <a:pPr/>
              <a:t>3/2/2016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5F067-D123-4680-A166-416DD7C6D5B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3606" y="291231"/>
            <a:ext cx="2154912" cy="620505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8869" y="291231"/>
            <a:ext cx="6305114" cy="62050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22FB38-DEC3-4BFE-88FC-BCED65B38596}" type="datetimeFigureOut">
              <a:rPr lang="en-US" smtClean="0"/>
              <a:pPr/>
              <a:t>3/2/2016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5F067-D123-4680-A166-416DD7C6D5B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22FB38-DEC3-4BFE-88FC-BCED65B38596}" type="datetimeFigureOut">
              <a:rPr lang="en-US" smtClean="0"/>
              <a:pPr/>
              <a:t>3/2/2016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5F067-D123-4680-A166-416DD7C6D5B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6548" y="4673151"/>
            <a:ext cx="8140780" cy="1444367"/>
          </a:xfrm>
        </p:spPr>
        <p:txBody>
          <a:bodyPr anchor="t"/>
          <a:lstStyle>
            <a:lvl1pPr algn="l">
              <a:defRPr sz="4200" b="1" cap="all"/>
            </a:lvl1pPr>
          </a:lstStyle>
          <a:p>
            <a:r>
              <a:rPr lang="en-US" smtClean="0"/>
              <a:t>Click to edit Master title style</a:t>
            </a:r>
            <a:endParaRPr lang="en-GB"/>
          </a:p>
        </p:txBody>
      </p:sp>
      <p:sp>
        <p:nvSpPr>
          <p:cNvPr id="3" name="Text Placeholder 2"/>
          <p:cNvSpPr>
            <a:spLocks noGrp="1"/>
          </p:cNvSpPr>
          <p:nvPr>
            <p:ph type="body" idx="1"/>
          </p:nvPr>
        </p:nvSpPr>
        <p:spPr>
          <a:xfrm>
            <a:off x="756548" y="3082328"/>
            <a:ext cx="8140780" cy="1590823"/>
          </a:xfrm>
        </p:spPr>
        <p:txBody>
          <a:bodyPr anchor="b"/>
          <a:lstStyle>
            <a:lvl1pPr marL="0" indent="0">
              <a:buNone/>
              <a:defRPr sz="2100">
                <a:solidFill>
                  <a:schemeClr val="tx1">
                    <a:tint val="75000"/>
                  </a:schemeClr>
                </a:solidFill>
              </a:defRPr>
            </a:lvl1pPr>
            <a:lvl2pPr marL="481386" indent="0">
              <a:buNone/>
              <a:defRPr sz="1900">
                <a:solidFill>
                  <a:schemeClr val="tx1">
                    <a:tint val="75000"/>
                  </a:schemeClr>
                </a:solidFill>
              </a:defRPr>
            </a:lvl2pPr>
            <a:lvl3pPr marL="962772" indent="0">
              <a:buNone/>
              <a:defRPr sz="1700">
                <a:solidFill>
                  <a:schemeClr val="tx1">
                    <a:tint val="75000"/>
                  </a:schemeClr>
                </a:solidFill>
              </a:defRPr>
            </a:lvl3pPr>
            <a:lvl4pPr marL="1444158" indent="0">
              <a:buNone/>
              <a:defRPr sz="1500">
                <a:solidFill>
                  <a:schemeClr val="tx1">
                    <a:tint val="75000"/>
                  </a:schemeClr>
                </a:solidFill>
              </a:defRPr>
            </a:lvl4pPr>
            <a:lvl5pPr marL="1925544" indent="0">
              <a:buNone/>
              <a:defRPr sz="1500">
                <a:solidFill>
                  <a:schemeClr val="tx1">
                    <a:tint val="75000"/>
                  </a:schemeClr>
                </a:solidFill>
              </a:defRPr>
            </a:lvl5pPr>
            <a:lvl6pPr marL="2406929" indent="0">
              <a:buNone/>
              <a:defRPr sz="1500">
                <a:solidFill>
                  <a:schemeClr val="tx1">
                    <a:tint val="75000"/>
                  </a:schemeClr>
                </a:solidFill>
              </a:defRPr>
            </a:lvl6pPr>
            <a:lvl7pPr marL="2888315" indent="0">
              <a:buNone/>
              <a:defRPr sz="1500">
                <a:solidFill>
                  <a:schemeClr val="tx1">
                    <a:tint val="75000"/>
                  </a:schemeClr>
                </a:solidFill>
              </a:defRPr>
            </a:lvl7pPr>
            <a:lvl8pPr marL="3369701" indent="0">
              <a:buNone/>
              <a:defRPr sz="1500">
                <a:solidFill>
                  <a:schemeClr val="tx1">
                    <a:tint val="75000"/>
                  </a:schemeClr>
                </a:solidFill>
              </a:defRPr>
            </a:lvl8pPr>
            <a:lvl9pPr marL="3851087"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2FB38-DEC3-4BFE-88FC-BCED65B38596}" type="datetimeFigureOut">
              <a:rPr lang="en-US" smtClean="0"/>
              <a:pPr/>
              <a:t>3/2/2016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5F067-D123-4680-A166-416DD7C6D5B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8869" y="1696879"/>
            <a:ext cx="4230013" cy="4799407"/>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506" y="1696879"/>
            <a:ext cx="4230013" cy="4799407"/>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22FB38-DEC3-4BFE-88FC-BCED65B38596}" type="datetimeFigureOut">
              <a:rPr lang="en-US" smtClean="0"/>
              <a:pPr/>
              <a:t>3/2/2016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5F067-D123-4680-A166-416DD7C6D5B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8870" y="1627860"/>
            <a:ext cx="4231676" cy="678414"/>
          </a:xfrm>
        </p:spPr>
        <p:txBody>
          <a:bodyPr anchor="b"/>
          <a:lstStyle>
            <a:lvl1pPr marL="0" indent="0">
              <a:buNone/>
              <a:defRPr sz="2500" b="1"/>
            </a:lvl1pPr>
            <a:lvl2pPr marL="481386" indent="0">
              <a:buNone/>
              <a:defRPr sz="2100" b="1"/>
            </a:lvl2pPr>
            <a:lvl3pPr marL="962772" indent="0">
              <a:buNone/>
              <a:defRPr sz="1900" b="1"/>
            </a:lvl3pPr>
            <a:lvl4pPr marL="1444158" indent="0">
              <a:buNone/>
              <a:defRPr sz="1700" b="1"/>
            </a:lvl4pPr>
            <a:lvl5pPr marL="1925544" indent="0">
              <a:buNone/>
              <a:defRPr sz="1700" b="1"/>
            </a:lvl5pPr>
            <a:lvl6pPr marL="2406929" indent="0">
              <a:buNone/>
              <a:defRPr sz="1700" b="1"/>
            </a:lvl6pPr>
            <a:lvl7pPr marL="2888315" indent="0">
              <a:buNone/>
              <a:defRPr sz="1700" b="1"/>
            </a:lvl7pPr>
            <a:lvl8pPr marL="3369701" indent="0">
              <a:buNone/>
              <a:defRPr sz="1700" b="1"/>
            </a:lvl8pPr>
            <a:lvl9pPr marL="3851087"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78870" y="2306274"/>
            <a:ext cx="4231676" cy="419001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65180" y="1627860"/>
            <a:ext cx="4233339" cy="678414"/>
          </a:xfrm>
        </p:spPr>
        <p:txBody>
          <a:bodyPr anchor="b"/>
          <a:lstStyle>
            <a:lvl1pPr marL="0" indent="0">
              <a:buNone/>
              <a:defRPr sz="2500" b="1"/>
            </a:lvl1pPr>
            <a:lvl2pPr marL="481386" indent="0">
              <a:buNone/>
              <a:defRPr sz="2100" b="1"/>
            </a:lvl2pPr>
            <a:lvl3pPr marL="962772" indent="0">
              <a:buNone/>
              <a:defRPr sz="1900" b="1"/>
            </a:lvl3pPr>
            <a:lvl4pPr marL="1444158" indent="0">
              <a:buNone/>
              <a:defRPr sz="1700" b="1"/>
            </a:lvl4pPr>
            <a:lvl5pPr marL="1925544" indent="0">
              <a:buNone/>
              <a:defRPr sz="1700" b="1"/>
            </a:lvl5pPr>
            <a:lvl6pPr marL="2406929" indent="0">
              <a:buNone/>
              <a:defRPr sz="1700" b="1"/>
            </a:lvl6pPr>
            <a:lvl7pPr marL="2888315" indent="0">
              <a:buNone/>
              <a:defRPr sz="1700" b="1"/>
            </a:lvl7pPr>
            <a:lvl8pPr marL="3369701" indent="0">
              <a:buNone/>
              <a:defRPr sz="1700" b="1"/>
            </a:lvl8pPr>
            <a:lvl9pPr marL="385108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65180" y="2306274"/>
            <a:ext cx="4233339" cy="419001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22FB38-DEC3-4BFE-88FC-BCED65B38596}" type="datetimeFigureOut">
              <a:rPr lang="en-US" smtClean="0"/>
              <a:pPr/>
              <a:t>3/2/2016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F5F067-D123-4680-A166-416DD7C6D5B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22FB38-DEC3-4BFE-88FC-BCED65B38596}" type="datetimeFigureOut">
              <a:rPr lang="en-US" smtClean="0"/>
              <a:pPr/>
              <a:t>3/2/2016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F5F067-D123-4680-A166-416DD7C6D5B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2FB38-DEC3-4BFE-88FC-BCED65B38596}" type="datetimeFigureOut">
              <a:rPr lang="en-US" smtClean="0"/>
              <a:pPr/>
              <a:t>3/2/2016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F5F067-D123-4680-A166-416DD7C6D5B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870" y="289547"/>
            <a:ext cx="3150895" cy="1232257"/>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744493" y="289547"/>
            <a:ext cx="5354026" cy="6206739"/>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8870" y="1521804"/>
            <a:ext cx="3150895" cy="4974482"/>
          </a:xfrm>
        </p:spPr>
        <p:txBody>
          <a:bodyPr/>
          <a:lstStyle>
            <a:lvl1pPr marL="0" indent="0">
              <a:buNone/>
              <a:defRPr sz="1500"/>
            </a:lvl1pPr>
            <a:lvl2pPr marL="481386" indent="0">
              <a:buNone/>
              <a:defRPr sz="1300"/>
            </a:lvl2pPr>
            <a:lvl3pPr marL="962772" indent="0">
              <a:buNone/>
              <a:defRPr sz="1100"/>
            </a:lvl3pPr>
            <a:lvl4pPr marL="1444158" indent="0">
              <a:buNone/>
              <a:defRPr sz="900"/>
            </a:lvl4pPr>
            <a:lvl5pPr marL="1925544" indent="0">
              <a:buNone/>
              <a:defRPr sz="900"/>
            </a:lvl5pPr>
            <a:lvl6pPr marL="2406929" indent="0">
              <a:buNone/>
              <a:defRPr sz="900"/>
            </a:lvl6pPr>
            <a:lvl7pPr marL="2888315" indent="0">
              <a:buNone/>
              <a:defRPr sz="900"/>
            </a:lvl7pPr>
            <a:lvl8pPr marL="3369701" indent="0">
              <a:buNone/>
              <a:defRPr sz="900"/>
            </a:lvl8pPr>
            <a:lvl9pPr marL="3851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2FB38-DEC3-4BFE-88FC-BCED65B38596}" type="datetimeFigureOut">
              <a:rPr lang="en-US" smtClean="0"/>
              <a:pPr/>
              <a:t>3/2/2016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5F067-D123-4680-A166-416DD7C6D5B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77235" y="5090637"/>
            <a:ext cx="5746433" cy="600978"/>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877235" y="649797"/>
            <a:ext cx="5746433" cy="4363403"/>
          </a:xfrm>
        </p:spPr>
        <p:txBody>
          <a:bodyPr/>
          <a:lstStyle>
            <a:lvl1pPr marL="0" indent="0">
              <a:buNone/>
              <a:defRPr sz="3400"/>
            </a:lvl1pPr>
            <a:lvl2pPr marL="481386" indent="0">
              <a:buNone/>
              <a:defRPr sz="2900"/>
            </a:lvl2pPr>
            <a:lvl3pPr marL="962772" indent="0">
              <a:buNone/>
              <a:defRPr sz="2500"/>
            </a:lvl3pPr>
            <a:lvl4pPr marL="1444158" indent="0">
              <a:buNone/>
              <a:defRPr sz="2100"/>
            </a:lvl4pPr>
            <a:lvl5pPr marL="1925544" indent="0">
              <a:buNone/>
              <a:defRPr sz="2100"/>
            </a:lvl5pPr>
            <a:lvl6pPr marL="2406929" indent="0">
              <a:buNone/>
              <a:defRPr sz="2100"/>
            </a:lvl6pPr>
            <a:lvl7pPr marL="2888315" indent="0">
              <a:buNone/>
              <a:defRPr sz="2100"/>
            </a:lvl7pPr>
            <a:lvl8pPr marL="3369701" indent="0">
              <a:buNone/>
              <a:defRPr sz="2100"/>
            </a:lvl8pPr>
            <a:lvl9pPr marL="3851087" indent="0">
              <a:buNone/>
              <a:defRPr sz="2100"/>
            </a:lvl9pPr>
          </a:lstStyle>
          <a:p>
            <a:endParaRPr lang="en-GB"/>
          </a:p>
        </p:txBody>
      </p:sp>
      <p:sp>
        <p:nvSpPr>
          <p:cNvPr id="4" name="Text Placeholder 3"/>
          <p:cNvSpPr>
            <a:spLocks noGrp="1"/>
          </p:cNvSpPr>
          <p:nvPr>
            <p:ph type="body" sz="half" idx="2"/>
          </p:nvPr>
        </p:nvSpPr>
        <p:spPr>
          <a:xfrm>
            <a:off x="1877235" y="5691615"/>
            <a:ext cx="5746433" cy="853489"/>
          </a:xfrm>
        </p:spPr>
        <p:txBody>
          <a:bodyPr/>
          <a:lstStyle>
            <a:lvl1pPr marL="0" indent="0">
              <a:buNone/>
              <a:defRPr sz="1500"/>
            </a:lvl1pPr>
            <a:lvl2pPr marL="481386" indent="0">
              <a:buNone/>
              <a:defRPr sz="1300"/>
            </a:lvl2pPr>
            <a:lvl3pPr marL="962772" indent="0">
              <a:buNone/>
              <a:defRPr sz="1100"/>
            </a:lvl3pPr>
            <a:lvl4pPr marL="1444158" indent="0">
              <a:buNone/>
              <a:defRPr sz="900"/>
            </a:lvl4pPr>
            <a:lvl5pPr marL="1925544" indent="0">
              <a:buNone/>
              <a:defRPr sz="900"/>
            </a:lvl5pPr>
            <a:lvl6pPr marL="2406929" indent="0">
              <a:buNone/>
              <a:defRPr sz="900"/>
            </a:lvl6pPr>
            <a:lvl7pPr marL="2888315" indent="0">
              <a:buNone/>
              <a:defRPr sz="900"/>
            </a:lvl7pPr>
            <a:lvl8pPr marL="3369701" indent="0">
              <a:buNone/>
              <a:defRPr sz="900"/>
            </a:lvl8pPr>
            <a:lvl9pPr marL="3851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2FB38-DEC3-4BFE-88FC-BCED65B38596}" type="datetimeFigureOut">
              <a:rPr lang="en-US" smtClean="0"/>
              <a:pPr/>
              <a:t>3/2/2016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5F067-D123-4680-A166-416DD7C6D5B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70" y="291231"/>
            <a:ext cx="8619649" cy="1212056"/>
          </a:xfrm>
          <a:prstGeom prst="rect">
            <a:avLst/>
          </a:prstGeom>
        </p:spPr>
        <p:txBody>
          <a:bodyPr vert="horz" lIns="96277" tIns="48139" rIns="96277" bIns="4813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78870" y="1696879"/>
            <a:ext cx="8619649" cy="4799407"/>
          </a:xfrm>
          <a:prstGeom prst="rect">
            <a:avLst/>
          </a:prstGeom>
        </p:spPr>
        <p:txBody>
          <a:bodyPr vert="horz" lIns="96277" tIns="48139" rIns="96277" bIns="481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78869" y="6740380"/>
            <a:ext cx="2234724" cy="387185"/>
          </a:xfrm>
          <a:prstGeom prst="rect">
            <a:avLst/>
          </a:prstGeom>
        </p:spPr>
        <p:txBody>
          <a:bodyPr vert="horz" lIns="96277" tIns="48139" rIns="96277" bIns="48139" rtlCol="0" anchor="ctr"/>
          <a:lstStyle>
            <a:lvl1pPr algn="l">
              <a:defRPr sz="1300">
                <a:solidFill>
                  <a:schemeClr val="tx1">
                    <a:tint val="75000"/>
                  </a:schemeClr>
                </a:solidFill>
              </a:defRPr>
            </a:lvl1pPr>
          </a:lstStyle>
          <a:p>
            <a:fld id="{1322FB38-DEC3-4BFE-88FC-BCED65B38596}" type="datetimeFigureOut">
              <a:rPr lang="en-US" smtClean="0"/>
              <a:pPr/>
              <a:t>3/2/2016</a:t>
            </a:fld>
            <a:endParaRPr lang="en-GB"/>
          </a:p>
        </p:txBody>
      </p:sp>
      <p:sp>
        <p:nvSpPr>
          <p:cNvPr id="5" name="Footer Placeholder 4"/>
          <p:cNvSpPr>
            <a:spLocks noGrp="1"/>
          </p:cNvSpPr>
          <p:nvPr>
            <p:ph type="ftr" sz="quarter" idx="3"/>
          </p:nvPr>
        </p:nvSpPr>
        <p:spPr>
          <a:xfrm>
            <a:off x="3272274" y="6740380"/>
            <a:ext cx="3032840" cy="387185"/>
          </a:xfrm>
          <a:prstGeom prst="rect">
            <a:avLst/>
          </a:prstGeom>
        </p:spPr>
        <p:txBody>
          <a:bodyPr vert="horz" lIns="96277" tIns="48139" rIns="96277" bIns="48139" rtlCol="0" anchor="ctr"/>
          <a:lstStyle>
            <a:lvl1pPr algn="ctr">
              <a:defRPr sz="13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863795" y="6740380"/>
            <a:ext cx="2234724" cy="387185"/>
          </a:xfrm>
          <a:prstGeom prst="rect">
            <a:avLst/>
          </a:prstGeom>
        </p:spPr>
        <p:txBody>
          <a:bodyPr vert="horz" lIns="96277" tIns="48139" rIns="96277" bIns="48139" rtlCol="0" anchor="ctr"/>
          <a:lstStyle>
            <a:lvl1pPr algn="r">
              <a:defRPr sz="1300">
                <a:solidFill>
                  <a:schemeClr val="tx1">
                    <a:tint val="75000"/>
                  </a:schemeClr>
                </a:solidFill>
              </a:defRPr>
            </a:lvl1pPr>
          </a:lstStyle>
          <a:p>
            <a:fld id="{8FF5F067-D123-4680-A166-416DD7C6D5B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2772" rtl="0" eaLnBrk="1" latinLnBrk="0" hangingPunct="1">
        <a:spcBef>
          <a:spcPct val="0"/>
        </a:spcBef>
        <a:buNone/>
        <a:defRPr sz="4600" kern="1200">
          <a:solidFill>
            <a:schemeClr val="tx1"/>
          </a:solidFill>
          <a:latin typeface="+mj-lt"/>
          <a:ea typeface="+mj-ea"/>
          <a:cs typeface="+mj-cs"/>
        </a:defRPr>
      </a:lvl1pPr>
    </p:titleStyle>
    <p:bodyStyle>
      <a:lvl1pPr marL="361039" indent="-361039" algn="l" defTabSz="96277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2252" indent="-300866" algn="l" defTabSz="962772"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203465" indent="-240693" algn="l" defTabSz="96277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84851" indent="-240693" algn="l" defTabSz="96277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66236" indent="-240693" algn="l" defTabSz="96277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47622" indent="-240693" algn="l" defTabSz="96277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29008" indent="-240693" algn="l" defTabSz="96277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10394" indent="-240693" algn="l" defTabSz="96277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91780" indent="-240693" algn="l" defTabSz="96277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2772" rtl="0" eaLnBrk="1" latinLnBrk="0" hangingPunct="1">
        <a:defRPr sz="1900" kern="1200">
          <a:solidFill>
            <a:schemeClr val="tx1"/>
          </a:solidFill>
          <a:latin typeface="+mn-lt"/>
          <a:ea typeface="+mn-ea"/>
          <a:cs typeface="+mn-cs"/>
        </a:defRPr>
      </a:lvl1pPr>
      <a:lvl2pPr marL="481386" algn="l" defTabSz="962772" rtl="0" eaLnBrk="1" latinLnBrk="0" hangingPunct="1">
        <a:defRPr sz="1900" kern="1200">
          <a:solidFill>
            <a:schemeClr val="tx1"/>
          </a:solidFill>
          <a:latin typeface="+mn-lt"/>
          <a:ea typeface="+mn-ea"/>
          <a:cs typeface="+mn-cs"/>
        </a:defRPr>
      </a:lvl2pPr>
      <a:lvl3pPr marL="962772" algn="l" defTabSz="962772" rtl="0" eaLnBrk="1" latinLnBrk="0" hangingPunct="1">
        <a:defRPr sz="1900" kern="1200">
          <a:solidFill>
            <a:schemeClr val="tx1"/>
          </a:solidFill>
          <a:latin typeface="+mn-lt"/>
          <a:ea typeface="+mn-ea"/>
          <a:cs typeface="+mn-cs"/>
        </a:defRPr>
      </a:lvl3pPr>
      <a:lvl4pPr marL="1444158" algn="l" defTabSz="962772" rtl="0" eaLnBrk="1" latinLnBrk="0" hangingPunct="1">
        <a:defRPr sz="1900" kern="1200">
          <a:solidFill>
            <a:schemeClr val="tx1"/>
          </a:solidFill>
          <a:latin typeface="+mn-lt"/>
          <a:ea typeface="+mn-ea"/>
          <a:cs typeface="+mn-cs"/>
        </a:defRPr>
      </a:lvl4pPr>
      <a:lvl5pPr marL="1925544" algn="l" defTabSz="962772" rtl="0" eaLnBrk="1" latinLnBrk="0" hangingPunct="1">
        <a:defRPr sz="1900" kern="1200">
          <a:solidFill>
            <a:schemeClr val="tx1"/>
          </a:solidFill>
          <a:latin typeface="+mn-lt"/>
          <a:ea typeface="+mn-ea"/>
          <a:cs typeface="+mn-cs"/>
        </a:defRPr>
      </a:lvl5pPr>
      <a:lvl6pPr marL="2406929" algn="l" defTabSz="962772" rtl="0" eaLnBrk="1" latinLnBrk="0" hangingPunct="1">
        <a:defRPr sz="1900" kern="1200">
          <a:solidFill>
            <a:schemeClr val="tx1"/>
          </a:solidFill>
          <a:latin typeface="+mn-lt"/>
          <a:ea typeface="+mn-ea"/>
          <a:cs typeface="+mn-cs"/>
        </a:defRPr>
      </a:lvl6pPr>
      <a:lvl7pPr marL="2888315" algn="l" defTabSz="962772" rtl="0" eaLnBrk="1" latinLnBrk="0" hangingPunct="1">
        <a:defRPr sz="1900" kern="1200">
          <a:solidFill>
            <a:schemeClr val="tx1"/>
          </a:solidFill>
          <a:latin typeface="+mn-lt"/>
          <a:ea typeface="+mn-ea"/>
          <a:cs typeface="+mn-cs"/>
        </a:defRPr>
      </a:lvl7pPr>
      <a:lvl8pPr marL="3369701" algn="l" defTabSz="962772" rtl="0" eaLnBrk="1" latinLnBrk="0" hangingPunct="1">
        <a:defRPr sz="1900" kern="1200">
          <a:solidFill>
            <a:schemeClr val="tx1"/>
          </a:solidFill>
          <a:latin typeface="+mn-lt"/>
          <a:ea typeface="+mn-ea"/>
          <a:cs typeface="+mn-cs"/>
        </a:defRPr>
      </a:lvl8pPr>
      <a:lvl9pPr marL="3851087" algn="l" defTabSz="96277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ytcropper.com/cropped/yF56d35a331a4e2"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ytcropper.com/cropped/yF56d35a331a4e2"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cdn2.mommyish.com/wp-content/uploads/2015/04/person-writing-on-chalkboard.jpg"/>
          <p:cNvPicPr>
            <a:picLocks noChangeAspect="1" noChangeArrowheads="1"/>
          </p:cNvPicPr>
          <p:nvPr/>
        </p:nvPicPr>
        <p:blipFill>
          <a:blip r:embed="rId2"/>
          <a:srcRect/>
          <a:stretch>
            <a:fillRect/>
          </a:stretch>
        </p:blipFill>
        <p:spPr bwMode="auto">
          <a:xfrm>
            <a:off x="0" y="0"/>
            <a:ext cx="9577388" cy="7378375"/>
          </a:xfrm>
          <a:prstGeom prst="rect">
            <a:avLst/>
          </a:prstGeom>
          <a:noFill/>
        </p:spPr>
      </p:pic>
      <p:sp>
        <p:nvSpPr>
          <p:cNvPr id="10" name="Title 3"/>
          <p:cNvSpPr txBox="1">
            <a:spLocks/>
          </p:cNvSpPr>
          <p:nvPr/>
        </p:nvSpPr>
        <p:spPr>
          <a:xfrm>
            <a:off x="673381" y="1"/>
            <a:ext cx="8140780" cy="2374765"/>
          </a:xfrm>
          <a:prstGeom prst="rect">
            <a:avLst/>
          </a:prstGeom>
        </p:spPr>
        <p:txBody>
          <a:bodyPr vert="horz" wrap="square" lIns="96277" tIns="48139" rIns="96277" bIns="48139" rtlCol="0" anchor="ctr">
            <a:spAutoFit/>
          </a:bodyPr>
          <a:lstStyle/>
          <a:p>
            <a:pPr algn="ctr">
              <a:spcBef>
                <a:spcPct val="0"/>
              </a:spcBef>
              <a:defRPr/>
            </a:pPr>
            <a:endParaRPr lang="el-GR" sz="3800" b="1" dirty="0" smtClean="0">
              <a:solidFill>
                <a:schemeClr val="bg1"/>
              </a:solidFill>
              <a:latin typeface="Garamond" pitchFamily="18" charset="0"/>
              <a:ea typeface="+mj-ea"/>
              <a:cs typeface="+mj-cs"/>
            </a:endParaRPr>
          </a:p>
          <a:p>
            <a:pPr algn="ctr">
              <a:spcBef>
                <a:spcPct val="0"/>
              </a:spcBef>
              <a:defRPr/>
            </a:pPr>
            <a:r>
              <a:rPr lang="el-GR" sz="3800" b="1" dirty="0" smtClean="0">
                <a:solidFill>
                  <a:schemeClr val="bg1"/>
                </a:solidFill>
                <a:latin typeface="Garamond" pitchFamily="18" charset="0"/>
                <a:ea typeface="+mj-ea"/>
                <a:cs typeface="+mj-cs"/>
              </a:rPr>
              <a:t>ΜΙΛΩ ΚΑΙ ΓΡΑΦΩ</a:t>
            </a:r>
          </a:p>
          <a:p>
            <a:pPr algn="ctr">
              <a:spcBef>
                <a:spcPct val="0"/>
              </a:spcBef>
              <a:defRPr/>
            </a:pPr>
            <a:r>
              <a:rPr lang="el-GR" sz="3800" b="1" dirty="0" smtClean="0">
                <a:solidFill>
                  <a:schemeClr val="bg1"/>
                </a:solidFill>
                <a:latin typeface="Garamond" pitchFamily="18" charset="0"/>
                <a:ea typeface="+mj-ea"/>
                <a:cs typeface="+mj-cs"/>
              </a:rPr>
              <a:t> ΣΩΣΤΑ ΕΛΛΗΝΙΚΑ:</a:t>
            </a:r>
          </a:p>
          <a:p>
            <a:pPr algn="ctr">
              <a:spcBef>
                <a:spcPct val="0"/>
              </a:spcBef>
              <a:defRPr/>
            </a:pPr>
            <a:r>
              <a:rPr lang="el-GR" sz="3400" b="1" i="1" dirty="0" smtClean="0">
                <a:solidFill>
                  <a:srgbClr val="FFFF00"/>
                </a:solidFill>
                <a:latin typeface="Garamond" pitchFamily="18" charset="0"/>
                <a:ea typeface="+mj-ea"/>
                <a:cs typeface="+mj-cs"/>
              </a:rPr>
              <a:t>« ΟΙ ΚΑΝΟΝΕΣ ΤΗΣ ΟΡΘΟΓΡΑΦΙΑΣ » </a:t>
            </a:r>
            <a:endParaRPr lang="el-GR" sz="3400" b="1" dirty="0" smtClean="0">
              <a:solidFill>
                <a:srgbClr val="FFFF00"/>
              </a:solidFill>
              <a:latin typeface="Garamond" pitchFamily="18" charset="0"/>
              <a:ea typeface="+mj-ea"/>
              <a:cs typeface="+mj-cs"/>
            </a:endParaRPr>
          </a:p>
        </p:txBody>
      </p:sp>
      <p:sp>
        <p:nvSpPr>
          <p:cNvPr id="11" name="Rectangle 10"/>
          <p:cNvSpPr/>
          <p:nvPr/>
        </p:nvSpPr>
        <p:spPr>
          <a:xfrm>
            <a:off x="523734" y="3939186"/>
            <a:ext cx="7781682" cy="2897985"/>
          </a:xfrm>
          <a:prstGeom prst="rect">
            <a:avLst/>
          </a:prstGeom>
        </p:spPr>
        <p:txBody>
          <a:bodyPr wrap="square" lIns="96277" tIns="48139" rIns="96277" bIns="48139">
            <a:spAutoFit/>
          </a:bodyPr>
          <a:lstStyle/>
          <a:p>
            <a:r>
              <a:rPr lang="el-GR" sz="3800" b="1" dirty="0" smtClean="0">
                <a:solidFill>
                  <a:srgbClr val="FFFF00"/>
                </a:solidFill>
                <a:latin typeface="Garamond" pitchFamily="18" charset="0"/>
              </a:rPr>
              <a:t>Χρυσάνθου Ιφιγένεια</a:t>
            </a:r>
            <a:endParaRPr lang="en-GB" sz="3800" b="1" dirty="0" smtClean="0">
              <a:solidFill>
                <a:srgbClr val="FFFF00"/>
              </a:solidFill>
              <a:latin typeface="Garamond" pitchFamily="18" charset="0"/>
            </a:endParaRPr>
          </a:p>
          <a:p>
            <a:r>
              <a:rPr lang="el-GR" sz="2900" b="1" i="1" dirty="0" smtClean="0">
                <a:solidFill>
                  <a:schemeClr val="bg1"/>
                </a:solidFill>
                <a:latin typeface="Garamond" pitchFamily="18" charset="0"/>
              </a:rPr>
              <a:t>Αντιπρόεδρος Ομίλου Ελληνικής Γλώσσας και Ξένων Πολιτισμών Πανεπ. Κύπρου</a:t>
            </a:r>
          </a:p>
          <a:p>
            <a:r>
              <a:rPr lang="el-GR" sz="2900" b="1" i="1" dirty="0" smtClean="0">
                <a:solidFill>
                  <a:schemeClr val="bg1"/>
                </a:solidFill>
                <a:latin typeface="Garamond" pitchFamily="18" charset="0"/>
              </a:rPr>
              <a:t>Εκπαιδευτικός Μέσης Ιδιωτικής Εκπαίδευσης</a:t>
            </a:r>
          </a:p>
          <a:p>
            <a:r>
              <a:rPr lang="el-GR" sz="2900" b="1" i="1" dirty="0" smtClean="0">
                <a:solidFill>
                  <a:schemeClr val="bg1"/>
                </a:solidFill>
                <a:latin typeface="Garamond" pitchFamily="18" charset="0"/>
              </a:rPr>
              <a:t>Μεταπτυχιακή φοιτήτρια Βυζαντινών Σπουδών </a:t>
            </a:r>
            <a:endParaRPr lang="en-GB" sz="2900" b="1" i="1" dirty="0" smtClean="0">
              <a:solidFill>
                <a:schemeClr val="bg1"/>
              </a:solidFill>
              <a:latin typeface="Garamond" pitchFamily="18" charset="0"/>
            </a:endParaRPr>
          </a:p>
          <a:p>
            <a:r>
              <a:rPr lang="el-GR" sz="2900" b="1" i="1" dirty="0" smtClean="0">
                <a:solidFill>
                  <a:schemeClr val="bg1"/>
                </a:solidFill>
                <a:latin typeface="Garamond" pitchFamily="18" charset="0"/>
              </a:rPr>
              <a:t>Πανεπ. Κύπρου</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14338" name="Picture 2" descr="https://s-media-cache-ak0.pinimg.com/564x/e0/9a/f6/e09af6760823d2a610050320245dfea7.jpg"/>
          <p:cNvPicPr>
            <a:picLocks noChangeAspect="1" noChangeArrowheads="1"/>
          </p:cNvPicPr>
          <p:nvPr/>
        </p:nvPicPr>
        <p:blipFill>
          <a:blip r:embed="rId3"/>
          <a:srcRect/>
          <a:stretch>
            <a:fillRect/>
          </a:stretch>
        </p:blipFill>
        <p:spPr bwMode="auto">
          <a:xfrm>
            <a:off x="972677" y="378745"/>
            <a:ext cx="7314781" cy="4924013"/>
          </a:xfrm>
          <a:prstGeom prst="rect">
            <a:avLst/>
          </a:prstGeom>
          <a:noFill/>
        </p:spPr>
      </p:pic>
      <p:sp>
        <p:nvSpPr>
          <p:cNvPr id="6" name="TextBox 5"/>
          <p:cNvSpPr txBox="1"/>
          <p:nvPr/>
        </p:nvSpPr>
        <p:spPr>
          <a:xfrm>
            <a:off x="1047501" y="5530021"/>
            <a:ext cx="7183091" cy="1011751"/>
          </a:xfrm>
          <a:prstGeom prst="rect">
            <a:avLst/>
          </a:prstGeom>
          <a:noFill/>
        </p:spPr>
        <p:txBody>
          <a:bodyPr wrap="square" lIns="96277" tIns="48139" rIns="96277" bIns="48139" rtlCol="0">
            <a:spAutoFit/>
          </a:bodyPr>
          <a:lstStyle/>
          <a:p>
            <a:pPr algn="ctr"/>
            <a:r>
              <a:rPr lang="el-GR" sz="2900" b="1" dirty="0" smtClean="0">
                <a:solidFill>
                  <a:schemeClr val="bg1"/>
                </a:solidFill>
                <a:latin typeface="Times New Roman" pitchFamily="18" charset="0"/>
                <a:cs typeface="Times New Roman" pitchFamily="18" charset="0"/>
              </a:rPr>
              <a:t>Αυτή η καινούρια που σου έλεγα είναι </a:t>
            </a:r>
          </a:p>
          <a:p>
            <a:pPr algn="ctr"/>
            <a:r>
              <a:rPr lang="el-GR" sz="2900" b="1" dirty="0" smtClean="0">
                <a:solidFill>
                  <a:srgbClr val="FFFF00"/>
                </a:solidFill>
                <a:latin typeface="Times New Roman" pitchFamily="18" charset="0"/>
                <a:cs typeface="Times New Roman" pitchFamily="18" charset="0"/>
              </a:rPr>
              <a:t>και </a:t>
            </a:r>
            <a:r>
              <a:rPr lang="el-GR" sz="2900" b="1" dirty="0" smtClean="0">
                <a:solidFill>
                  <a:srgbClr val="FFFF00"/>
                </a:solidFill>
                <a:latin typeface="Times New Roman" pitchFamily="18" charset="0"/>
                <a:cs typeface="Times New Roman" pitchFamily="18" charset="0"/>
              </a:rPr>
              <a:t>πολύ</a:t>
            </a:r>
            <a:r>
              <a:rPr lang="el-GR" sz="2900" b="1" dirty="0" smtClean="0">
                <a:solidFill>
                  <a:srgbClr val="FFFF00"/>
                </a:solidFill>
                <a:latin typeface="Times New Roman" pitchFamily="18" charset="0"/>
                <a:cs typeface="Times New Roman" pitchFamily="18" charset="0"/>
              </a:rPr>
              <a:t> </a:t>
            </a:r>
            <a:r>
              <a:rPr lang="el-GR" sz="2900" b="1" dirty="0" smtClean="0">
                <a:solidFill>
                  <a:schemeClr val="bg1"/>
                </a:solidFill>
                <a:latin typeface="Times New Roman" pitchFamily="18" charset="0"/>
                <a:cs typeface="Times New Roman" pitchFamily="18" charset="0"/>
              </a:rPr>
              <a:t>γυναίκα</a:t>
            </a:r>
            <a:r>
              <a:rPr lang="el-GR" sz="2900" b="1" dirty="0" smtClean="0">
                <a:solidFill>
                  <a:schemeClr val="bg1"/>
                </a:solidFill>
                <a:latin typeface="Times New Roman" pitchFamily="18" charset="0"/>
                <a:cs typeface="Times New Roman" pitchFamily="18" charset="0"/>
              </a:rPr>
              <a:t>. </a:t>
            </a:r>
            <a:endParaRPr lang="en-GB" sz="29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3"/>
          <a:srcRect/>
          <a:stretch>
            <a:fillRect/>
          </a:stretch>
        </p:blipFill>
        <p:spPr bwMode="auto">
          <a:xfrm>
            <a:off x="0" y="0"/>
            <a:ext cx="9548871" cy="7272338"/>
          </a:xfrm>
          <a:prstGeom prst="rect">
            <a:avLst/>
          </a:prstGeom>
          <a:noFill/>
        </p:spPr>
      </p:pic>
      <p:sp>
        <p:nvSpPr>
          <p:cNvPr id="5" name="TextBox 4"/>
          <p:cNvSpPr txBox="1"/>
          <p:nvPr/>
        </p:nvSpPr>
        <p:spPr>
          <a:xfrm>
            <a:off x="598557" y="2575612"/>
            <a:ext cx="8080978" cy="1533946"/>
          </a:xfrm>
          <a:prstGeom prst="rect">
            <a:avLst/>
          </a:prstGeom>
          <a:noFill/>
        </p:spPr>
        <p:txBody>
          <a:bodyPr wrap="square" lIns="96277" tIns="48139" rIns="96277" bIns="48139" rtlCol="0">
            <a:spAutoFit/>
          </a:bodyPr>
          <a:lstStyle/>
          <a:p>
            <a:pPr algn="ctr"/>
            <a:r>
              <a:rPr lang="el-GR" sz="4600" b="1" dirty="0" smtClean="0">
                <a:solidFill>
                  <a:schemeClr val="bg1"/>
                </a:solidFill>
                <a:latin typeface="Times New Roman" pitchFamily="18" charset="0"/>
                <a:cs typeface="Times New Roman" pitchFamily="18" charset="0"/>
              </a:rPr>
              <a:t>2. Καταλήξεις ρημάτων σε</a:t>
            </a:r>
          </a:p>
          <a:p>
            <a:pPr algn="ctr"/>
            <a:r>
              <a:rPr lang="el-GR" sz="4600" b="1" dirty="0" smtClean="0">
                <a:solidFill>
                  <a:srgbClr val="FFFF00"/>
                </a:solidFill>
                <a:latin typeface="Times New Roman" pitchFamily="18" charset="0"/>
                <a:cs typeface="Times New Roman" pitchFamily="18" charset="0"/>
              </a:rPr>
              <a:t> -ε</a:t>
            </a:r>
            <a:r>
              <a:rPr lang="el-GR" sz="4600" b="1" dirty="0" smtClean="0">
                <a:solidFill>
                  <a:schemeClr val="bg1"/>
                </a:solidFill>
                <a:latin typeface="Times New Roman" pitchFamily="18" charset="0"/>
                <a:cs typeface="Times New Roman" pitchFamily="18" charset="0"/>
              </a:rPr>
              <a:t>    και   </a:t>
            </a:r>
            <a:r>
              <a:rPr lang="el-GR" sz="4600" b="1" dirty="0" smtClean="0">
                <a:solidFill>
                  <a:srgbClr val="FFFF00"/>
                </a:solidFill>
                <a:latin typeface="Times New Roman" pitchFamily="18" charset="0"/>
                <a:cs typeface="Times New Roman" pitchFamily="18" charset="0"/>
              </a:rPr>
              <a:t>-αι</a:t>
            </a:r>
            <a:r>
              <a:rPr lang="el-GR" b="1" dirty="0" smtClean="0"/>
              <a:t>. </a:t>
            </a:r>
            <a:endParaRPr lang="en-GB"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13314" name="Picture 2" descr="http://i-class.weebly.com/uploads/1/1/3/4/11343742/5841187_orig.png"/>
          <p:cNvPicPr>
            <a:picLocks noChangeAspect="1" noChangeArrowheads="1"/>
          </p:cNvPicPr>
          <p:nvPr/>
        </p:nvPicPr>
        <p:blipFill>
          <a:blip r:embed="rId3"/>
          <a:srcRect/>
          <a:stretch>
            <a:fillRect/>
          </a:stretch>
        </p:blipFill>
        <p:spPr bwMode="auto">
          <a:xfrm>
            <a:off x="412443" y="378745"/>
            <a:ext cx="8716036" cy="643909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12290" name="Picture 2" descr="http://static1.squarespace.com/static/529dc2fee4b0601df4dd0aac/t/562f8a5ae4b09a8a0a146be2/1445956193170/"/>
          <p:cNvPicPr>
            <a:picLocks noChangeAspect="1" noChangeArrowheads="1"/>
          </p:cNvPicPr>
          <p:nvPr/>
        </p:nvPicPr>
        <p:blipFill>
          <a:blip r:embed="rId3"/>
          <a:srcRect l="21260" t="3448"/>
          <a:stretch>
            <a:fillRect/>
          </a:stretch>
        </p:blipFill>
        <p:spPr bwMode="auto">
          <a:xfrm>
            <a:off x="374086" y="530253"/>
            <a:ext cx="4713904" cy="4242227"/>
          </a:xfrm>
          <a:prstGeom prst="rect">
            <a:avLst/>
          </a:prstGeom>
          <a:noFill/>
        </p:spPr>
      </p:pic>
      <p:pic>
        <p:nvPicPr>
          <p:cNvPr id="12292" name="Picture 4" descr="http://i4.mirror.co.uk/incoming/article6405426.ece/ALTERNATES/s615/Woman-checking-her-face-in-the-mirror.jpg"/>
          <p:cNvPicPr>
            <a:picLocks noChangeAspect="1" noChangeArrowheads="1"/>
          </p:cNvPicPr>
          <p:nvPr/>
        </p:nvPicPr>
        <p:blipFill>
          <a:blip r:embed="rId4"/>
          <a:srcRect/>
          <a:stretch>
            <a:fillRect/>
          </a:stretch>
        </p:blipFill>
        <p:spPr bwMode="auto">
          <a:xfrm>
            <a:off x="5162814" y="530253"/>
            <a:ext cx="3885310" cy="4242227"/>
          </a:xfrm>
          <a:prstGeom prst="rect">
            <a:avLst/>
          </a:prstGeom>
          <a:noFill/>
        </p:spPr>
      </p:pic>
      <p:sp>
        <p:nvSpPr>
          <p:cNvPr id="9" name="TextBox 8"/>
          <p:cNvSpPr txBox="1"/>
          <p:nvPr/>
        </p:nvSpPr>
        <p:spPr>
          <a:xfrm>
            <a:off x="448909" y="5378513"/>
            <a:ext cx="4788728" cy="1011751"/>
          </a:xfrm>
          <a:prstGeom prst="rect">
            <a:avLst/>
          </a:prstGeom>
          <a:noFill/>
        </p:spPr>
        <p:txBody>
          <a:bodyPr wrap="square" lIns="96277" tIns="48139" rIns="96277" bIns="48139" rtlCol="0">
            <a:spAutoFit/>
          </a:bodyPr>
          <a:lstStyle/>
          <a:p>
            <a:r>
              <a:rPr lang="el-GR" sz="2900" dirty="0" smtClean="0">
                <a:solidFill>
                  <a:schemeClr val="bg1"/>
                </a:solidFill>
                <a:latin typeface="Times New Roman" pitchFamily="18" charset="0"/>
                <a:cs typeface="Times New Roman" pitchFamily="18" charset="0"/>
              </a:rPr>
              <a:t>Εμείς φαινόμασ</a:t>
            </a:r>
            <a:r>
              <a:rPr lang="el-GR" sz="2900" dirty="0" smtClean="0">
                <a:solidFill>
                  <a:srgbClr val="FFFF00"/>
                </a:solidFill>
                <a:latin typeface="Times New Roman" pitchFamily="18" charset="0"/>
                <a:cs typeface="Times New Roman" pitchFamily="18" charset="0"/>
              </a:rPr>
              <a:t>τε</a:t>
            </a:r>
            <a:r>
              <a:rPr lang="el-GR" sz="2900" dirty="0" smtClean="0">
                <a:solidFill>
                  <a:schemeClr val="bg1"/>
                </a:solidFill>
                <a:latin typeface="Times New Roman" pitchFamily="18" charset="0"/>
                <a:cs typeface="Times New Roman" pitchFamily="18" charset="0"/>
              </a:rPr>
              <a:t> πολύ χαρούμενοι στη φωτογραφία</a:t>
            </a:r>
            <a:r>
              <a:rPr lang="el-GR" dirty="0" smtClean="0"/>
              <a:t>. </a:t>
            </a:r>
            <a:endParaRPr lang="en-GB" dirty="0"/>
          </a:p>
        </p:txBody>
      </p:sp>
      <p:sp>
        <p:nvSpPr>
          <p:cNvPr id="10" name="TextBox 9"/>
          <p:cNvSpPr txBox="1"/>
          <p:nvPr/>
        </p:nvSpPr>
        <p:spPr>
          <a:xfrm>
            <a:off x="5013166" y="5757283"/>
            <a:ext cx="4339784" cy="489557"/>
          </a:xfrm>
          <a:prstGeom prst="rect">
            <a:avLst/>
          </a:prstGeom>
          <a:noFill/>
        </p:spPr>
        <p:txBody>
          <a:bodyPr wrap="square" lIns="96277" tIns="48139" rIns="96277" bIns="48139" rtlCol="0">
            <a:spAutoFit/>
          </a:bodyPr>
          <a:lstStyle/>
          <a:p>
            <a:r>
              <a:rPr lang="el-GR" sz="2500" dirty="0" smtClean="0">
                <a:solidFill>
                  <a:schemeClr val="bg1"/>
                </a:solidFill>
                <a:latin typeface="Times New Roman" pitchFamily="18" charset="0"/>
                <a:cs typeface="Times New Roman" pitchFamily="18" charset="0"/>
              </a:rPr>
              <a:t>Φαίνε</a:t>
            </a:r>
            <a:r>
              <a:rPr lang="el-GR" sz="2500" dirty="0" smtClean="0">
                <a:solidFill>
                  <a:srgbClr val="FFFF00"/>
                </a:solidFill>
                <a:latin typeface="Times New Roman" pitchFamily="18" charset="0"/>
                <a:cs typeface="Times New Roman" pitchFamily="18" charset="0"/>
              </a:rPr>
              <a:t>ται</a:t>
            </a:r>
            <a:r>
              <a:rPr lang="el-GR" sz="2500" dirty="0" smtClean="0">
                <a:solidFill>
                  <a:schemeClr val="bg1"/>
                </a:solidFill>
                <a:latin typeface="Times New Roman" pitchFamily="18" charset="0"/>
                <a:cs typeface="Times New Roman" pitchFamily="18" charset="0"/>
              </a:rPr>
              <a:t> άσχημο. (ενν. Αυτό).</a:t>
            </a:r>
            <a:endParaRPr lang="en-GB" sz="25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11266" name="Picture 2" descr="http://www.newmoney.gr/media/k2/items/cache/b70679358b99132005da75f40da43b1b_XL.jpg?t=1426867598"/>
          <p:cNvPicPr>
            <a:picLocks noChangeAspect="1" noChangeArrowheads="1"/>
          </p:cNvPicPr>
          <p:nvPr/>
        </p:nvPicPr>
        <p:blipFill>
          <a:blip r:embed="rId3"/>
          <a:srcRect/>
          <a:stretch>
            <a:fillRect/>
          </a:stretch>
        </p:blipFill>
        <p:spPr bwMode="auto">
          <a:xfrm>
            <a:off x="523734" y="454499"/>
            <a:ext cx="5365005" cy="4317981"/>
          </a:xfrm>
          <a:prstGeom prst="rect">
            <a:avLst/>
          </a:prstGeom>
          <a:noFill/>
        </p:spPr>
      </p:pic>
      <p:sp>
        <p:nvSpPr>
          <p:cNvPr id="6" name="TextBox 5"/>
          <p:cNvSpPr txBox="1"/>
          <p:nvPr/>
        </p:nvSpPr>
        <p:spPr>
          <a:xfrm>
            <a:off x="523734" y="5908791"/>
            <a:ext cx="8455097" cy="750654"/>
          </a:xfrm>
          <a:prstGeom prst="rect">
            <a:avLst/>
          </a:prstGeom>
          <a:noFill/>
        </p:spPr>
        <p:txBody>
          <a:bodyPr wrap="square" lIns="96277" tIns="48139" rIns="96277" bIns="48139" rtlCol="0">
            <a:spAutoFit/>
          </a:bodyPr>
          <a:lstStyle/>
          <a:p>
            <a:r>
              <a:rPr lang="el-GR" sz="4200" b="1" dirty="0" smtClean="0">
                <a:solidFill>
                  <a:schemeClr val="bg1"/>
                </a:solidFill>
                <a:latin typeface="Times New Roman" pitchFamily="18" charset="0"/>
                <a:cs typeface="Times New Roman" pitchFamily="18" charset="0"/>
              </a:rPr>
              <a:t>Ασκού</a:t>
            </a:r>
            <a:r>
              <a:rPr lang="el-GR" sz="4200" b="1" dirty="0" smtClean="0">
                <a:solidFill>
                  <a:srgbClr val="FFFF00"/>
                </a:solidFill>
                <a:latin typeface="Times New Roman" pitchFamily="18" charset="0"/>
                <a:cs typeface="Times New Roman" pitchFamily="18" charset="0"/>
              </a:rPr>
              <a:t>μαι</a:t>
            </a:r>
            <a:r>
              <a:rPr lang="el-GR" sz="4200" b="1" dirty="0" smtClean="0">
                <a:solidFill>
                  <a:schemeClr val="bg1"/>
                </a:solidFill>
                <a:latin typeface="Times New Roman" pitchFamily="18" charset="0"/>
                <a:cs typeface="Times New Roman" pitchFamily="18" charset="0"/>
              </a:rPr>
              <a:t>  αλλά ασκούμασ</a:t>
            </a:r>
            <a:r>
              <a:rPr lang="el-GR" sz="4200" b="1" dirty="0" smtClean="0">
                <a:solidFill>
                  <a:srgbClr val="FFFF00"/>
                </a:solidFill>
                <a:latin typeface="Times New Roman" pitchFamily="18" charset="0"/>
                <a:cs typeface="Times New Roman" pitchFamily="18" charset="0"/>
              </a:rPr>
              <a:t>τε</a:t>
            </a:r>
            <a:r>
              <a:rPr lang="el-GR" sz="4200" b="1" dirty="0" smtClean="0">
                <a:solidFill>
                  <a:schemeClr val="bg1"/>
                </a:solidFill>
                <a:latin typeface="Times New Roman" pitchFamily="18" charset="0"/>
                <a:cs typeface="Times New Roman" pitchFamily="18" charset="0"/>
              </a:rPr>
              <a:t>  </a:t>
            </a:r>
            <a:endParaRPr lang="en-GB" sz="4200" b="1" dirty="0">
              <a:solidFill>
                <a:schemeClr val="bg1"/>
              </a:solidFill>
              <a:latin typeface="Times New Roman" pitchFamily="18" charset="0"/>
              <a:cs typeface="Times New Roman" pitchFamily="18" charset="0"/>
            </a:endParaRPr>
          </a:p>
        </p:txBody>
      </p:sp>
      <p:pic>
        <p:nvPicPr>
          <p:cNvPr id="11268" name="Picture 4" descr="http://dim-aglantzia4-kb-lef.schools.ac.cy/data/uploads/2015-2016/zumba/20150928_081458.jpg"/>
          <p:cNvPicPr>
            <a:picLocks noChangeAspect="1" noChangeArrowheads="1"/>
          </p:cNvPicPr>
          <p:nvPr/>
        </p:nvPicPr>
        <p:blipFill>
          <a:blip r:embed="rId4"/>
          <a:srcRect b="23693"/>
          <a:stretch>
            <a:fillRect/>
          </a:stretch>
        </p:blipFill>
        <p:spPr bwMode="auto">
          <a:xfrm>
            <a:off x="4190103" y="2196842"/>
            <a:ext cx="4938342" cy="371194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8" name="TextBox 7"/>
          <p:cNvSpPr txBox="1"/>
          <p:nvPr/>
        </p:nvSpPr>
        <p:spPr>
          <a:xfrm>
            <a:off x="598558" y="2121088"/>
            <a:ext cx="7706858" cy="3005707"/>
          </a:xfrm>
          <a:prstGeom prst="rect">
            <a:avLst/>
          </a:prstGeom>
          <a:noFill/>
        </p:spPr>
        <p:txBody>
          <a:bodyPr wrap="square" lIns="96277" tIns="48139" rIns="96277" bIns="48139" rtlCol="0">
            <a:spAutoFit/>
          </a:bodyPr>
          <a:lstStyle/>
          <a:p>
            <a:pPr algn="ctr"/>
            <a:r>
              <a:rPr lang="el-GR" sz="6300" b="1" dirty="0" smtClean="0">
                <a:solidFill>
                  <a:schemeClr val="bg1"/>
                </a:solidFill>
                <a:latin typeface="Times New Roman" pitchFamily="18" charset="0"/>
                <a:cs typeface="Times New Roman" pitchFamily="18" charset="0"/>
              </a:rPr>
              <a:t>3 &amp; 4. Μετοχές σε</a:t>
            </a:r>
          </a:p>
          <a:p>
            <a:pPr algn="ctr"/>
            <a:r>
              <a:rPr lang="el-GR" sz="6300" b="1" dirty="0" smtClean="0">
                <a:solidFill>
                  <a:schemeClr val="bg1"/>
                </a:solidFill>
                <a:latin typeface="Times New Roman" pitchFamily="18" charset="0"/>
                <a:cs typeface="Times New Roman" pitchFamily="18" charset="0"/>
              </a:rPr>
              <a:t> </a:t>
            </a:r>
            <a:r>
              <a:rPr lang="el-GR" sz="6300" b="1" dirty="0">
                <a:solidFill>
                  <a:srgbClr val="FFFF00"/>
                </a:solidFill>
                <a:latin typeface="Times New Roman" pitchFamily="18" charset="0"/>
                <a:cs typeface="Times New Roman" pitchFamily="18" charset="0"/>
              </a:rPr>
              <a:t> -</a:t>
            </a:r>
            <a:r>
              <a:rPr lang="el-GR" sz="6300" b="1" dirty="0" err="1">
                <a:solidFill>
                  <a:srgbClr val="FFFF00"/>
                </a:solidFill>
                <a:latin typeface="Times New Roman" pitchFamily="18" charset="0"/>
                <a:cs typeface="Times New Roman" pitchFamily="18" charset="0"/>
              </a:rPr>
              <a:t>ώντας</a:t>
            </a:r>
            <a:r>
              <a:rPr lang="el-GR" sz="6300" b="1" dirty="0">
                <a:solidFill>
                  <a:srgbClr val="FFFF00"/>
                </a:solidFill>
                <a:latin typeface="Times New Roman" pitchFamily="18" charset="0"/>
                <a:cs typeface="Times New Roman" pitchFamily="18" charset="0"/>
              </a:rPr>
              <a:t> </a:t>
            </a:r>
            <a:r>
              <a:rPr lang="el-GR" sz="6300" b="1" dirty="0">
                <a:solidFill>
                  <a:schemeClr val="bg1"/>
                </a:solidFill>
                <a:latin typeface="Times New Roman" pitchFamily="18" charset="0"/>
                <a:cs typeface="Times New Roman" pitchFamily="18" charset="0"/>
              </a:rPr>
              <a:t>και</a:t>
            </a:r>
            <a:r>
              <a:rPr lang="el-GR" sz="6300" b="1" dirty="0">
                <a:solidFill>
                  <a:srgbClr val="FFFF00"/>
                </a:solidFill>
                <a:latin typeface="Times New Roman" pitchFamily="18" charset="0"/>
                <a:cs typeface="Times New Roman" pitchFamily="18" charset="0"/>
              </a:rPr>
              <a:t> –</a:t>
            </a:r>
            <a:r>
              <a:rPr lang="el-GR" sz="6300" b="1" dirty="0" err="1" smtClean="0">
                <a:solidFill>
                  <a:srgbClr val="FFFF00"/>
                </a:solidFill>
                <a:latin typeface="Times New Roman" pitchFamily="18" charset="0"/>
                <a:cs typeface="Times New Roman" pitchFamily="18" charset="0"/>
              </a:rPr>
              <a:t>οντας</a:t>
            </a:r>
            <a:r>
              <a:rPr lang="el-GR" sz="6300" b="1" dirty="0" smtClean="0">
                <a:solidFill>
                  <a:srgbClr val="FFFF00"/>
                </a:solidFill>
                <a:latin typeface="Times New Roman" pitchFamily="18" charset="0"/>
                <a:cs typeface="Times New Roman" pitchFamily="18" charset="0"/>
              </a:rPr>
              <a:t>   –</a:t>
            </a:r>
            <a:r>
              <a:rPr lang="el-GR" sz="6300" b="1" dirty="0">
                <a:solidFill>
                  <a:srgbClr val="FFFF00"/>
                </a:solidFill>
                <a:latin typeface="Times New Roman" pitchFamily="18" charset="0"/>
                <a:cs typeface="Times New Roman" pitchFamily="18" charset="0"/>
              </a:rPr>
              <a:t>ων </a:t>
            </a:r>
            <a:r>
              <a:rPr lang="el-GR" sz="6300" b="1" dirty="0" smtClean="0">
                <a:solidFill>
                  <a:schemeClr val="bg1"/>
                </a:solidFill>
                <a:latin typeface="Times New Roman" pitchFamily="18" charset="0"/>
                <a:cs typeface="Times New Roman" pitchFamily="18" charset="0"/>
              </a:rPr>
              <a:t>και </a:t>
            </a:r>
            <a:r>
              <a:rPr lang="el-GR" sz="6300" b="1" dirty="0" smtClean="0">
                <a:solidFill>
                  <a:srgbClr val="FFFF00"/>
                </a:solidFill>
                <a:latin typeface="Times New Roman" pitchFamily="18" charset="0"/>
                <a:cs typeface="Times New Roman" pitchFamily="18" charset="0"/>
              </a:rPr>
              <a:t>–</a:t>
            </a:r>
            <a:r>
              <a:rPr lang="el-GR" sz="6300" b="1" dirty="0" smtClean="0">
                <a:solidFill>
                  <a:srgbClr val="FFFF00"/>
                </a:solidFill>
                <a:latin typeface="Times New Roman" pitchFamily="18" charset="0"/>
                <a:cs typeface="Times New Roman" pitchFamily="18" charset="0"/>
              </a:rPr>
              <a:t>ον</a:t>
            </a:r>
            <a:endParaRPr lang="el-GR" sz="6300" b="1" dirty="0" smtClean="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6" name="TextBox 5"/>
          <p:cNvSpPr txBox="1"/>
          <p:nvPr/>
        </p:nvSpPr>
        <p:spPr>
          <a:xfrm>
            <a:off x="748205" y="2802875"/>
            <a:ext cx="8380273" cy="881203"/>
          </a:xfrm>
          <a:prstGeom prst="rect">
            <a:avLst/>
          </a:prstGeom>
          <a:noFill/>
        </p:spPr>
        <p:txBody>
          <a:bodyPr wrap="square" lIns="96277" tIns="48139" rIns="96277" bIns="48139" rtlCol="0">
            <a:spAutoFit/>
          </a:bodyPr>
          <a:lstStyle/>
          <a:p>
            <a:r>
              <a:rPr lang="el-GR" sz="5100" b="1" dirty="0" smtClean="0">
                <a:solidFill>
                  <a:schemeClr val="bg1"/>
                </a:solidFill>
                <a:latin typeface="Times New Roman" pitchFamily="18" charset="0"/>
                <a:cs typeface="Times New Roman" pitchFamily="18" charset="0"/>
              </a:rPr>
              <a:t>Μετοχή </a:t>
            </a:r>
            <a:r>
              <a:rPr lang="el-GR" sz="5100" b="1" dirty="0" smtClean="0">
                <a:solidFill>
                  <a:srgbClr val="FFFF00"/>
                </a:solidFill>
                <a:latin typeface="Times New Roman" pitchFamily="18" charset="0"/>
                <a:cs typeface="Times New Roman" pitchFamily="18" charset="0"/>
              </a:rPr>
              <a:t>–ώ</a:t>
            </a:r>
            <a:r>
              <a:rPr lang="el-GR" sz="5100" b="1" dirty="0" smtClean="0">
                <a:solidFill>
                  <a:schemeClr val="bg1"/>
                </a:solidFill>
                <a:latin typeface="Times New Roman" pitchFamily="18" charset="0"/>
                <a:cs typeface="Times New Roman" pitchFamily="18" charset="0"/>
              </a:rPr>
              <a:t>ντας  και </a:t>
            </a:r>
            <a:r>
              <a:rPr lang="el-GR" sz="5100" b="1" dirty="0" smtClean="0">
                <a:solidFill>
                  <a:srgbClr val="FFFF00"/>
                </a:solidFill>
                <a:latin typeface="Times New Roman" pitchFamily="18" charset="0"/>
                <a:cs typeface="Times New Roman" pitchFamily="18" charset="0"/>
              </a:rPr>
              <a:t>–ο</a:t>
            </a:r>
            <a:r>
              <a:rPr lang="el-GR" sz="5100" b="1" dirty="0" smtClean="0">
                <a:solidFill>
                  <a:schemeClr val="bg1"/>
                </a:solidFill>
                <a:latin typeface="Times New Roman" pitchFamily="18" charset="0"/>
                <a:cs typeface="Times New Roman" pitchFamily="18" charset="0"/>
              </a:rPr>
              <a:t>ντας </a:t>
            </a:r>
            <a:endParaRPr lang="en-GB" sz="51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28518" y="0"/>
            <a:ext cx="9548871" cy="7272338"/>
          </a:xfrm>
          <a:prstGeom prst="rect">
            <a:avLst/>
          </a:prstGeom>
          <a:noFill/>
        </p:spPr>
      </p:pic>
      <p:sp>
        <p:nvSpPr>
          <p:cNvPr id="9" name="TextBox 8"/>
          <p:cNvSpPr txBox="1"/>
          <p:nvPr/>
        </p:nvSpPr>
        <p:spPr>
          <a:xfrm>
            <a:off x="748172" y="1060531"/>
            <a:ext cx="8829216" cy="3605871"/>
          </a:xfrm>
          <a:prstGeom prst="rect">
            <a:avLst/>
          </a:prstGeom>
          <a:noFill/>
        </p:spPr>
        <p:txBody>
          <a:bodyPr wrap="square" lIns="96277" tIns="48139" rIns="96277" bIns="48139" rtlCol="0">
            <a:spAutoFit/>
          </a:bodyPr>
          <a:lstStyle/>
          <a:p>
            <a:r>
              <a:rPr lang="el-GR" sz="5700" b="1" dirty="0" smtClean="0">
                <a:solidFill>
                  <a:srgbClr val="FFFF00"/>
                </a:solidFill>
                <a:latin typeface="Times New Roman" pitchFamily="18" charset="0"/>
                <a:cs typeface="Times New Roman" pitchFamily="18" charset="0"/>
              </a:rPr>
              <a:t>με τόνο:       </a:t>
            </a:r>
            <a:r>
              <a:rPr lang="el-GR" sz="5700" b="1" dirty="0" smtClean="0">
                <a:solidFill>
                  <a:schemeClr val="bg1"/>
                </a:solidFill>
                <a:latin typeface="Times New Roman" pitchFamily="18" charset="0"/>
                <a:cs typeface="Times New Roman" pitchFamily="18" charset="0"/>
              </a:rPr>
              <a:t>-</a:t>
            </a:r>
            <a:r>
              <a:rPr lang="el-GR" sz="5700" b="1" dirty="0" smtClean="0">
                <a:solidFill>
                  <a:srgbClr val="FFFF00"/>
                </a:solidFill>
                <a:latin typeface="Times New Roman" pitchFamily="18" charset="0"/>
                <a:cs typeface="Times New Roman" pitchFamily="18" charset="0"/>
              </a:rPr>
              <a:t>ώ</a:t>
            </a:r>
            <a:r>
              <a:rPr lang="el-GR" sz="5700" b="1" dirty="0" smtClean="0">
                <a:solidFill>
                  <a:schemeClr val="bg1"/>
                </a:solidFill>
                <a:latin typeface="Times New Roman" pitchFamily="18" charset="0"/>
                <a:cs typeface="Times New Roman" pitchFamily="18" charset="0"/>
              </a:rPr>
              <a:t>ντας </a:t>
            </a:r>
          </a:p>
          <a:p>
            <a:r>
              <a:rPr lang="el-GR" sz="5700" b="1" dirty="0">
                <a:solidFill>
                  <a:schemeClr val="bg1"/>
                </a:solidFill>
                <a:latin typeface="Times New Roman" pitchFamily="18" charset="0"/>
                <a:cs typeface="Times New Roman" pitchFamily="18" charset="0"/>
              </a:rPr>
              <a:t>	</a:t>
            </a:r>
            <a:r>
              <a:rPr lang="el-GR" sz="5700" b="1" dirty="0" smtClean="0">
                <a:solidFill>
                  <a:schemeClr val="bg1"/>
                </a:solidFill>
                <a:latin typeface="Times New Roman" pitchFamily="18" charset="0"/>
                <a:cs typeface="Times New Roman" pitchFamily="18" charset="0"/>
              </a:rPr>
              <a:t>	          αποσκοπ</a:t>
            </a:r>
            <a:r>
              <a:rPr lang="el-GR" sz="5700" b="1" dirty="0" smtClean="0">
                <a:solidFill>
                  <a:srgbClr val="FFFF00"/>
                </a:solidFill>
                <a:latin typeface="Times New Roman" pitchFamily="18" charset="0"/>
                <a:cs typeface="Times New Roman" pitchFamily="18" charset="0"/>
              </a:rPr>
              <a:t>ώ</a:t>
            </a:r>
            <a:r>
              <a:rPr lang="el-GR" sz="5700" b="1" dirty="0" smtClean="0">
                <a:solidFill>
                  <a:schemeClr val="bg1"/>
                </a:solidFill>
                <a:latin typeface="Times New Roman" pitchFamily="18" charset="0"/>
                <a:cs typeface="Times New Roman" pitchFamily="18" charset="0"/>
              </a:rPr>
              <a:t>ντας</a:t>
            </a:r>
          </a:p>
          <a:p>
            <a:r>
              <a:rPr lang="el-GR" sz="5700" b="1" dirty="0">
                <a:solidFill>
                  <a:srgbClr val="66FFFF"/>
                </a:solidFill>
                <a:latin typeface="Times New Roman" pitchFamily="18" charset="0"/>
                <a:cs typeface="Times New Roman" pitchFamily="18" charset="0"/>
              </a:rPr>
              <a:t>χ</a:t>
            </a:r>
            <a:r>
              <a:rPr lang="el-GR" sz="5700" b="1" dirty="0" smtClean="0">
                <a:solidFill>
                  <a:srgbClr val="66FFFF"/>
                </a:solidFill>
                <a:latin typeface="Times New Roman" pitchFamily="18" charset="0"/>
                <a:cs typeface="Times New Roman" pitchFamily="18" charset="0"/>
              </a:rPr>
              <a:t>ωρίς τόνο:  </a:t>
            </a:r>
            <a:r>
              <a:rPr lang="el-GR" sz="5700" b="1" dirty="0" smtClean="0">
                <a:solidFill>
                  <a:schemeClr val="bg1"/>
                </a:solidFill>
                <a:latin typeface="Times New Roman" pitchFamily="18" charset="0"/>
                <a:cs typeface="Times New Roman" pitchFamily="18" charset="0"/>
              </a:rPr>
              <a:t>-</a:t>
            </a:r>
            <a:r>
              <a:rPr lang="el-GR" sz="5700" b="1" dirty="0" smtClean="0">
                <a:solidFill>
                  <a:srgbClr val="66FFFF"/>
                </a:solidFill>
                <a:latin typeface="Times New Roman" pitchFamily="18" charset="0"/>
                <a:cs typeface="Times New Roman" pitchFamily="18" charset="0"/>
              </a:rPr>
              <a:t>ο</a:t>
            </a:r>
            <a:r>
              <a:rPr lang="el-GR" sz="5700" b="1" dirty="0" smtClean="0">
                <a:solidFill>
                  <a:schemeClr val="bg1"/>
                </a:solidFill>
                <a:latin typeface="Times New Roman" pitchFamily="18" charset="0"/>
                <a:cs typeface="Times New Roman" pitchFamily="18" charset="0"/>
              </a:rPr>
              <a:t>ντας		</a:t>
            </a:r>
          </a:p>
          <a:p>
            <a:r>
              <a:rPr lang="el-GR" sz="5700" b="1" dirty="0">
                <a:solidFill>
                  <a:schemeClr val="bg1"/>
                </a:solidFill>
                <a:latin typeface="Times New Roman" pitchFamily="18" charset="0"/>
                <a:cs typeface="Times New Roman" pitchFamily="18" charset="0"/>
              </a:rPr>
              <a:t>	</a:t>
            </a:r>
            <a:r>
              <a:rPr lang="el-GR" sz="5700" b="1" dirty="0" smtClean="0">
                <a:solidFill>
                  <a:schemeClr val="bg1"/>
                </a:solidFill>
                <a:latin typeface="Times New Roman" pitchFamily="18" charset="0"/>
                <a:cs typeface="Times New Roman" pitchFamily="18" charset="0"/>
              </a:rPr>
              <a:t>	          βλέπ</a:t>
            </a:r>
            <a:r>
              <a:rPr lang="el-GR" sz="5700" b="1" dirty="0" smtClean="0">
                <a:solidFill>
                  <a:srgbClr val="66FFFF"/>
                </a:solidFill>
                <a:latin typeface="Times New Roman" pitchFamily="18" charset="0"/>
                <a:cs typeface="Times New Roman" pitchFamily="18" charset="0"/>
              </a:rPr>
              <a:t>ο</a:t>
            </a:r>
            <a:r>
              <a:rPr lang="el-GR" sz="5700" b="1" dirty="0" smtClean="0">
                <a:solidFill>
                  <a:schemeClr val="bg1"/>
                </a:solidFill>
                <a:latin typeface="Times New Roman" pitchFamily="18" charset="0"/>
                <a:cs typeface="Times New Roman" pitchFamily="18" charset="0"/>
              </a:rPr>
              <a:t>ντας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21506" name="Picture 2"/>
          <p:cNvPicPr>
            <a:picLocks noChangeAspect="1" noChangeArrowheads="1"/>
          </p:cNvPicPr>
          <p:nvPr/>
        </p:nvPicPr>
        <p:blipFill>
          <a:blip r:embed="rId3"/>
          <a:srcRect/>
          <a:stretch>
            <a:fillRect/>
          </a:stretch>
        </p:blipFill>
        <p:spPr bwMode="auto">
          <a:xfrm>
            <a:off x="823029" y="378745"/>
            <a:ext cx="7332739" cy="6446670"/>
          </a:xfrm>
          <a:prstGeom prst="rect">
            <a:avLst/>
          </a:prstGeom>
          <a:noFill/>
          <a:ln w="9525">
            <a:noFill/>
            <a:miter lim="800000"/>
            <a:headEnd/>
            <a:tailEnd/>
          </a:ln>
          <a:effectLst/>
        </p:spPr>
      </p:pic>
      <p:sp>
        <p:nvSpPr>
          <p:cNvPr id="9" name="Cloud Callout 8"/>
          <p:cNvSpPr/>
          <p:nvPr/>
        </p:nvSpPr>
        <p:spPr>
          <a:xfrm>
            <a:off x="4040455" y="-303041"/>
            <a:ext cx="4788728" cy="2651366"/>
          </a:xfrm>
          <a:prstGeom prst="cloudCallout">
            <a:avLst>
              <a:gd name="adj1" fmla="val -218"/>
              <a:gd name="adj2" fmla="val 79942"/>
            </a:avLst>
          </a:prstGeom>
        </p:spPr>
        <p:style>
          <a:lnRef idx="2">
            <a:schemeClr val="accent6"/>
          </a:lnRef>
          <a:fillRef idx="1">
            <a:schemeClr val="lt1"/>
          </a:fillRef>
          <a:effectRef idx="0">
            <a:schemeClr val="accent6"/>
          </a:effectRef>
          <a:fontRef idx="minor">
            <a:schemeClr val="dk1"/>
          </a:fontRef>
        </p:style>
        <p:txBody>
          <a:bodyPr lIns="96277" tIns="48139" rIns="96277" bIns="48139" rtlCol="0" anchor="ctr"/>
          <a:lstStyle/>
          <a:p>
            <a:pPr algn="ctr"/>
            <a:r>
              <a:rPr lang="el-GR" sz="5100" b="1" dirty="0" smtClean="0">
                <a:solidFill>
                  <a:srgbClr val="002060"/>
                </a:solidFill>
                <a:latin typeface="Times New Roman" pitchFamily="18" charset="0"/>
                <a:cs typeface="Times New Roman" pitchFamily="18" charset="0"/>
              </a:rPr>
              <a:t>Δεν είναι μετοχή</a:t>
            </a:r>
            <a:endParaRPr lang="en-GB" sz="5100" b="1" dirty="0">
              <a:solidFill>
                <a:srgbClr val="002060"/>
              </a:solidFill>
              <a:latin typeface="Times New Roman" pitchFamily="18" charset="0"/>
              <a:cs typeface="Times New Roman" pitchFamily="18" charset="0"/>
            </a:endParaRPr>
          </a:p>
        </p:txBody>
      </p:sp>
      <p:sp>
        <p:nvSpPr>
          <p:cNvPr id="10" name="Cloud Callout 9"/>
          <p:cNvSpPr/>
          <p:nvPr/>
        </p:nvSpPr>
        <p:spPr>
          <a:xfrm>
            <a:off x="0" y="-303042"/>
            <a:ext cx="5013166" cy="2954408"/>
          </a:xfrm>
          <a:prstGeom prst="cloudCallout">
            <a:avLst>
              <a:gd name="adj1" fmla="val 23166"/>
              <a:gd name="adj2" fmla="val 112575"/>
            </a:avLst>
          </a:prstGeom>
        </p:spPr>
        <p:style>
          <a:lnRef idx="2">
            <a:schemeClr val="accent6"/>
          </a:lnRef>
          <a:fillRef idx="1">
            <a:schemeClr val="lt1"/>
          </a:fillRef>
          <a:effectRef idx="0">
            <a:schemeClr val="accent6"/>
          </a:effectRef>
          <a:fontRef idx="minor">
            <a:schemeClr val="dk1"/>
          </a:fontRef>
        </p:style>
        <p:txBody>
          <a:bodyPr lIns="96277" tIns="48139" rIns="96277" bIns="48139" rtlCol="0" anchor="ctr"/>
          <a:lstStyle/>
          <a:p>
            <a:pPr algn="ctr"/>
            <a:r>
              <a:rPr lang="el-GR" sz="4600" b="1" dirty="0" smtClean="0">
                <a:solidFill>
                  <a:srgbClr val="002060"/>
                </a:solidFill>
                <a:latin typeface="Times New Roman" pitchFamily="18" charset="0"/>
                <a:cs typeface="Times New Roman" pitchFamily="18" charset="0"/>
              </a:rPr>
              <a:t>Η Ποκαχ.........</a:t>
            </a:r>
            <a:endParaRPr lang="en-GB" sz="46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8" name="Content Placeholder 7"/>
          <p:cNvSpPr>
            <a:spLocks noGrp="1"/>
          </p:cNvSpPr>
          <p:nvPr>
            <p:ph idx="1"/>
          </p:nvPr>
        </p:nvSpPr>
        <p:spPr>
          <a:xfrm>
            <a:off x="448910" y="3105890"/>
            <a:ext cx="8619649" cy="1181750"/>
          </a:xfrm>
        </p:spPr>
        <p:txBody>
          <a:bodyPr>
            <a:noAutofit/>
          </a:bodyPr>
          <a:lstStyle/>
          <a:p>
            <a:pPr>
              <a:buNone/>
            </a:pPr>
            <a:r>
              <a:rPr lang="el-GR" sz="7600" b="1" dirty="0" smtClean="0">
                <a:solidFill>
                  <a:schemeClr val="bg1"/>
                </a:solidFill>
                <a:latin typeface="Times New Roman" pitchFamily="18" charset="0"/>
                <a:cs typeface="Times New Roman" pitchFamily="18" charset="0"/>
              </a:rPr>
              <a:t>Μετοχή </a:t>
            </a:r>
            <a:r>
              <a:rPr lang="el-GR" sz="7600" b="1" dirty="0" smtClean="0">
                <a:solidFill>
                  <a:srgbClr val="FFFF00"/>
                </a:solidFill>
                <a:latin typeface="Times New Roman" pitchFamily="18" charset="0"/>
                <a:cs typeface="Times New Roman" pitchFamily="18" charset="0"/>
              </a:rPr>
              <a:t>–ων </a:t>
            </a:r>
            <a:r>
              <a:rPr lang="el-GR" sz="7600" b="1" dirty="0" smtClean="0">
                <a:solidFill>
                  <a:schemeClr val="bg1"/>
                </a:solidFill>
                <a:latin typeface="Times New Roman" pitchFamily="18" charset="0"/>
                <a:cs typeface="Times New Roman" pitchFamily="18" charset="0"/>
              </a:rPr>
              <a:t>και </a:t>
            </a:r>
            <a:r>
              <a:rPr lang="el-GR" sz="7600" b="1" dirty="0" smtClean="0">
                <a:solidFill>
                  <a:srgbClr val="FFFF00"/>
                </a:solidFill>
                <a:latin typeface="Times New Roman" pitchFamily="18" charset="0"/>
                <a:cs typeface="Times New Roman" pitchFamily="18" charset="0"/>
              </a:rPr>
              <a:t>–ον </a:t>
            </a:r>
            <a:endParaRPr lang="en-GB" sz="76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cdn2.mommyish.com/wp-content/uploads/2015/04/person-writing-on-chalkboard.jpg"/>
          <p:cNvPicPr>
            <a:picLocks noChangeAspect="1" noChangeArrowheads="1"/>
          </p:cNvPicPr>
          <p:nvPr/>
        </p:nvPicPr>
        <p:blipFill>
          <a:blip r:embed="rId2"/>
          <a:srcRect r="25904"/>
          <a:stretch>
            <a:fillRect/>
          </a:stretch>
        </p:blipFill>
        <p:spPr bwMode="auto">
          <a:xfrm>
            <a:off x="0" y="-90078"/>
            <a:ext cx="9577388" cy="7468454"/>
          </a:xfrm>
          <a:prstGeom prst="rect">
            <a:avLst/>
          </a:prstGeom>
          <a:noFill/>
        </p:spPr>
      </p:pic>
      <p:sp>
        <p:nvSpPr>
          <p:cNvPr id="9" name="Title 1"/>
          <p:cNvSpPr txBox="1">
            <a:spLocks/>
          </p:cNvSpPr>
          <p:nvPr/>
        </p:nvSpPr>
        <p:spPr>
          <a:xfrm>
            <a:off x="957739" y="0"/>
            <a:ext cx="8619649" cy="1212056"/>
          </a:xfrm>
          <a:prstGeom prst="rect">
            <a:avLst/>
          </a:prstGeom>
        </p:spPr>
        <p:txBody>
          <a:bodyPr vert="horz" lIns="96277" tIns="48139" rIns="96277" bIns="48139" rtlCol="0" anchor="ctr">
            <a:normAutofit/>
          </a:bodyPr>
          <a:lstStyle/>
          <a:p>
            <a:pPr algn="ctr">
              <a:spcBef>
                <a:spcPct val="0"/>
              </a:spcBef>
              <a:defRPr/>
            </a:pPr>
            <a:r>
              <a:rPr lang="el-GR" sz="5700" b="1" dirty="0" smtClean="0">
                <a:solidFill>
                  <a:schemeClr val="bg1"/>
                </a:solidFill>
                <a:latin typeface="Garamond" pitchFamily="18" charset="0"/>
                <a:ea typeface="+mj-ea"/>
                <a:cs typeface="+mj-cs"/>
              </a:rPr>
              <a:t>Περιεχόμενα</a:t>
            </a:r>
            <a:endParaRPr lang="en-GB" sz="5700" b="1" dirty="0" smtClean="0">
              <a:solidFill>
                <a:schemeClr val="bg1"/>
              </a:solidFill>
              <a:latin typeface="Garamond" pitchFamily="18" charset="0"/>
              <a:ea typeface="+mj-ea"/>
              <a:cs typeface="+mj-cs"/>
            </a:endParaRPr>
          </a:p>
        </p:txBody>
      </p:sp>
      <p:sp>
        <p:nvSpPr>
          <p:cNvPr id="11" name="Content Placeholder 2"/>
          <p:cNvSpPr>
            <a:spLocks noGrp="1"/>
          </p:cNvSpPr>
          <p:nvPr>
            <p:ph idx="1"/>
          </p:nvPr>
        </p:nvSpPr>
        <p:spPr>
          <a:xfrm>
            <a:off x="360377" y="1315501"/>
            <a:ext cx="9203302" cy="5984570"/>
          </a:xfrm>
        </p:spPr>
        <p:txBody>
          <a:bodyPr>
            <a:noAutofit/>
          </a:bodyPr>
          <a:lstStyle/>
          <a:p>
            <a:r>
              <a:rPr lang="el-GR" sz="2100" b="1" dirty="0" smtClean="0">
                <a:solidFill>
                  <a:schemeClr val="bg1"/>
                </a:solidFill>
                <a:latin typeface="Bookman Old Style" pitchFamily="18" charset="0"/>
              </a:rPr>
              <a:t>1. Επίθετα Πολύς – Πολλή – Πολύ και Επίρρημα Πολύ</a:t>
            </a:r>
          </a:p>
          <a:p>
            <a:r>
              <a:rPr lang="el-GR" sz="2100" b="1" dirty="0" smtClean="0">
                <a:solidFill>
                  <a:schemeClr val="bg1"/>
                </a:solidFill>
                <a:latin typeface="Bookman Old Style" pitchFamily="18" charset="0"/>
              </a:rPr>
              <a:t>2. Οι καταλήξεις –ε και – αι στα ρήματα. </a:t>
            </a:r>
          </a:p>
          <a:p>
            <a:r>
              <a:rPr lang="el-GR" sz="2100" b="1" dirty="0" smtClean="0">
                <a:solidFill>
                  <a:schemeClr val="bg1"/>
                </a:solidFill>
                <a:latin typeface="Bookman Old Style" pitchFamily="18" charset="0"/>
              </a:rPr>
              <a:t>3. Μετοχές σε –ων και -ον </a:t>
            </a:r>
          </a:p>
          <a:p>
            <a:r>
              <a:rPr lang="el-GR" sz="2100" b="1" dirty="0" smtClean="0">
                <a:solidFill>
                  <a:schemeClr val="bg1"/>
                </a:solidFill>
                <a:latin typeface="Bookman Old Style" pitchFamily="18" charset="0"/>
              </a:rPr>
              <a:t>4. Μετοχές –ώντας, </a:t>
            </a:r>
            <a:r>
              <a:rPr lang="el-GR" sz="2100" b="1" dirty="0" smtClean="0">
                <a:solidFill>
                  <a:schemeClr val="bg1"/>
                </a:solidFill>
                <a:latin typeface="Bookman Old Style" pitchFamily="18" charset="0"/>
              </a:rPr>
              <a:t>-</a:t>
            </a:r>
            <a:r>
              <a:rPr lang="el-GR" sz="2100" b="1" dirty="0" err="1" smtClean="0">
                <a:solidFill>
                  <a:schemeClr val="bg1"/>
                </a:solidFill>
                <a:latin typeface="Bookman Old Style" pitchFamily="18" charset="0"/>
              </a:rPr>
              <a:t>οντας</a:t>
            </a:r>
            <a:r>
              <a:rPr lang="el-GR" sz="2100" b="1" dirty="0" smtClean="0">
                <a:solidFill>
                  <a:schemeClr val="bg1"/>
                </a:solidFill>
                <a:latin typeface="Bookman Old Style" pitchFamily="18" charset="0"/>
              </a:rPr>
              <a:t> </a:t>
            </a:r>
            <a:endParaRPr lang="el-GR" sz="2100" b="1" dirty="0" smtClean="0">
              <a:solidFill>
                <a:schemeClr val="bg1"/>
              </a:solidFill>
              <a:latin typeface="Bookman Old Style" pitchFamily="18" charset="0"/>
            </a:endParaRPr>
          </a:p>
          <a:p>
            <a:r>
              <a:rPr lang="el-GR" sz="2100" b="1" dirty="0" smtClean="0">
                <a:solidFill>
                  <a:schemeClr val="bg1"/>
                </a:solidFill>
                <a:latin typeface="Bookman Old Style" pitchFamily="18" charset="0"/>
              </a:rPr>
              <a:t>5. Επιρρήματα σε –ως </a:t>
            </a:r>
          </a:p>
          <a:p>
            <a:r>
              <a:rPr lang="el-GR" sz="2100" b="1" dirty="0" smtClean="0">
                <a:solidFill>
                  <a:schemeClr val="bg1"/>
                </a:solidFill>
                <a:latin typeface="Bookman Old Style" pitchFamily="18" charset="0"/>
              </a:rPr>
              <a:t>6. Καταλήξεις θηλυκών ουσιαστικών σε – </a:t>
            </a:r>
            <a:r>
              <a:rPr lang="el-GR" sz="2100" b="1" dirty="0" err="1" smtClean="0">
                <a:solidFill>
                  <a:schemeClr val="bg1"/>
                </a:solidFill>
                <a:latin typeface="Bookman Old Style" pitchFamily="18" charset="0"/>
              </a:rPr>
              <a:t>ιση</a:t>
            </a:r>
            <a:r>
              <a:rPr lang="el-GR" sz="2100" b="1" dirty="0" smtClean="0">
                <a:solidFill>
                  <a:schemeClr val="bg1"/>
                </a:solidFill>
                <a:latin typeface="Bookman Old Style" pitchFamily="18" charset="0"/>
              </a:rPr>
              <a:t> και –</a:t>
            </a:r>
            <a:r>
              <a:rPr lang="el-GR" sz="2100" b="1" dirty="0" err="1" smtClean="0">
                <a:solidFill>
                  <a:schemeClr val="bg1"/>
                </a:solidFill>
                <a:latin typeface="Bookman Old Style" pitchFamily="18" charset="0"/>
              </a:rPr>
              <a:t>ηση</a:t>
            </a:r>
            <a:r>
              <a:rPr lang="el-GR" sz="2100" b="1" dirty="0" smtClean="0">
                <a:solidFill>
                  <a:schemeClr val="bg1"/>
                </a:solidFill>
                <a:latin typeface="Bookman Old Style" pitchFamily="18" charset="0"/>
              </a:rPr>
              <a:t> . </a:t>
            </a:r>
          </a:p>
          <a:p>
            <a:r>
              <a:rPr lang="el-GR" sz="2100" b="1" dirty="0" smtClean="0">
                <a:solidFill>
                  <a:schemeClr val="bg1"/>
                </a:solidFill>
                <a:latin typeface="Bookman Old Style" pitchFamily="18" charset="0"/>
              </a:rPr>
              <a:t>7. Το τελικό ν </a:t>
            </a:r>
          </a:p>
          <a:p>
            <a:r>
              <a:rPr lang="el-GR" sz="2100" b="1" dirty="0" smtClean="0">
                <a:solidFill>
                  <a:schemeClr val="bg1"/>
                </a:solidFill>
                <a:latin typeface="Bookman Old Style" pitchFamily="18" charset="0"/>
              </a:rPr>
              <a:t>8. Επίθετα με κατάληξη -</a:t>
            </a:r>
            <a:r>
              <a:rPr lang="el-GR" sz="2100" b="1" dirty="0" err="1" smtClean="0">
                <a:solidFill>
                  <a:schemeClr val="bg1"/>
                </a:solidFill>
                <a:latin typeface="Bookman Old Style" pitchFamily="18" charset="0"/>
              </a:rPr>
              <a:t>υς</a:t>
            </a:r>
            <a:r>
              <a:rPr lang="el-GR" sz="2100" b="1" dirty="0" smtClean="0">
                <a:solidFill>
                  <a:schemeClr val="bg1"/>
                </a:solidFill>
                <a:latin typeface="Bookman Old Style" pitchFamily="18" charset="0"/>
              </a:rPr>
              <a:t>, -</a:t>
            </a:r>
            <a:r>
              <a:rPr lang="el-GR" sz="2100" b="1" dirty="0" err="1" smtClean="0">
                <a:solidFill>
                  <a:schemeClr val="bg1"/>
                </a:solidFill>
                <a:latin typeface="Bookman Old Style" pitchFamily="18" charset="0"/>
              </a:rPr>
              <a:t>εια</a:t>
            </a:r>
            <a:r>
              <a:rPr lang="el-GR" sz="2100" b="1" dirty="0" smtClean="0">
                <a:solidFill>
                  <a:schemeClr val="bg1"/>
                </a:solidFill>
                <a:latin typeface="Bookman Old Style" pitchFamily="18" charset="0"/>
              </a:rPr>
              <a:t>, -υ </a:t>
            </a:r>
          </a:p>
          <a:p>
            <a:r>
              <a:rPr lang="el-GR" sz="2100" b="1" dirty="0" smtClean="0">
                <a:solidFill>
                  <a:schemeClr val="bg1"/>
                </a:solidFill>
                <a:latin typeface="Bookman Old Style" pitchFamily="18" charset="0"/>
              </a:rPr>
              <a:t>9.  Ουσιαστικά θηλυκά σε – </a:t>
            </a:r>
            <a:r>
              <a:rPr lang="el-GR" sz="2100" b="1" dirty="0" err="1" smtClean="0">
                <a:solidFill>
                  <a:schemeClr val="bg1"/>
                </a:solidFill>
                <a:latin typeface="Bookman Old Style" pitchFamily="18" charset="0"/>
              </a:rPr>
              <a:t>εια</a:t>
            </a:r>
            <a:r>
              <a:rPr lang="el-GR" sz="2100" b="1" dirty="0" smtClean="0">
                <a:solidFill>
                  <a:schemeClr val="bg1"/>
                </a:solidFill>
                <a:latin typeface="Bookman Old Style" pitchFamily="18" charset="0"/>
              </a:rPr>
              <a:t>  και – </a:t>
            </a:r>
            <a:r>
              <a:rPr lang="el-GR" sz="2100" b="1" dirty="0" err="1" smtClean="0">
                <a:solidFill>
                  <a:schemeClr val="bg1"/>
                </a:solidFill>
                <a:latin typeface="Bookman Old Style" pitchFamily="18" charset="0"/>
              </a:rPr>
              <a:t>ια</a:t>
            </a:r>
            <a:endParaRPr lang="el-GR" sz="2100" b="1" dirty="0" smtClean="0">
              <a:solidFill>
                <a:schemeClr val="bg1"/>
              </a:solidFill>
              <a:latin typeface="Bookman Old Style" pitchFamily="18" charset="0"/>
            </a:endParaRPr>
          </a:p>
          <a:p>
            <a:r>
              <a:rPr lang="el-GR" sz="2100" b="1" dirty="0" smtClean="0">
                <a:solidFill>
                  <a:schemeClr val="bg1"/>
                </a:solidFill>
                <a:latin typeface="Bookman Old Style" pitchFamily="18" charset="0"/>
              </a:rPr>
              <a:t>10. Αύξηση στην Υποτακτική </a:t>
            </a:r>
          </a:p>
          <a:p>
            <a:r>
              <a:rPr lang="el-GR" sz="2100" b="1" dirty="0" smtClean="0">
                <a:solidFill>
                  <a:schemeClr val="bg1"/>
                </a:solidFill>
                <a:latin typeface="Bookman Old Style" pitchFamily="18" charset="0"/>
              </a:rPr>
              <a:t>11. Επίθετα σε – ης, -ης, -ες </a:t>
            </a:r>
          </a:p>
          <a:p>
            <a:r>
              <a:rPr lang="el-GR" sz="2100" b="1" dirty="0" smtClean="0">
                <a:solidFill>
                  <a:schemeClr val="bg1"/>
                </a:solidFill>
                <a:latin typeface="Bookman Old Style" pitchFamily="18" charset="0"/>
              </a:rPr>
              <a:t>12. Συνηθισμένα ομώνυμα/ ομόηχα.</a:t>
            </a:r>
          </a:p>
          <a:p>
            <a:pPr marL="0" indent="0">
              <a:buNone/>
            </a:pPr>
            <a:endParaRPr lang="el-GR" sz="2100" b="1" dirty="0" smtClean="0">
              <a:solidFill>
                <a:schemeClr val="bg1"/>
              </a:solidFill>
              <a:latin typeface="Bookman Old Style" pitchFamily="18" charset="0"/>
            </a:endParaRPr>
          </a:p>
          <a:p>
            <a:pPr>
              <a:buNone/>
            </a:pPr>
            <a:endParaRPr lang="el-GR" sz="2100" b="1" dirty="0" smtClean="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8194" name="Picture 2" descr="http://content-mcdn.ethnos.gr/filesystem/images/20081129/low/assets_LARGE_t_420_2009134.JPG"/>
          <p:cNvPicPr>
            <a:picLocks noChangeAspect="1" noChangeArrowheads="1"/>
          </p:cNvPicPr>
          <p:nvPr/>
        </p:nvPicPr>
        <p:blipFill>
          <a:blip r:embed="rId3"/>
          <a:srcRect l="27816"/>
          <a:stretch>
            <a:fillRect/>
          </a:stretch>
        </p:blipFill>
        <p:spPr bwMode="auto">
          <a:xfrm>
            <a:off x="359538" y="278583"/>
            <a:ext cx="4429156" cy="4714908"/>
          </a:xfrm>
          <a:prstGeom prst="rect">
            <a:avLst/>
          </a:prstGeom>
          <a:noFill/>
        </p:spPr>
      </p:pic>
      <p:pic>
        <p:nvPicPr>
          <p:cNvPr id="8196" name="Picture 4" descr="https://www.alfavita.gr/sites/default/files/styles/imagearthron/public/sxolio_16.jpg?itok=fR9LnPfp"/>
          <p:cNvPicPr>
            <a:picLocks noChangeAspect="1" noChangeArrowheads="1"/>
          </p:cNvPicPr>
          <p:nvPr/>
        </p:nvPicPr>
        <p:blipFill>
          <a:blip r:embed="rId4"/>
          <a:srcRect/>
          <a:stretch>
            <a:fillRect/>
          </a:stretch>
        </p:blipFill>
        <p:spPr bwMode="auto">
          <a:xfrm>
            <a:off x="4860132" y="278583"/>
            <a:ext cx="4429156" cy="4714908"/>
          </a:xfrm>
          <a:prstGeom prst="rect">
            <a:avLst/>
          </a:prstGeom>
          <a:noFill/>
        </p:spPr>
      </p:pic>
      <p:sp>
        <p:nvSpPr>
          <p:cNvPr id="9" name="TextBox 8"/>
          <p:cNvSpPr txBox="1"/>
          <p:nvPr/>
        </p:nvSpPr>
        <p:spPr>
          <a:xfrm>
            <a:off x="288100" y="5025569"/>
            <a:ext cx="9289288" cy="1815882"/>
          </a:xfrm>
          <a:prstGeom prst="rect">
            <a:avLst/>
          </a:prstGeom>
          <a:noFill/>
        </p:spPr>
        <p:txBody>
          <a:bodyPr wrap="square" rtlCol="0">
            <a:spAutoFit/>
          </a:bodyPr>
          <a:lstStyle/>
          <a:p>
            <a:r>
              <a:rPr lang="el-GR" sz="2800" b="1" dirty="0" smtClean="0">
                <a:solidFill>
                  <a:schemeClr val="bg1"/>
                </a:solidFill>
                <a:latin typeface="Times New Roman" pitchFamily="18" charset="0"/>
                <a:cs typeface="Times New Roman" pitchFamily="18" charset="0"/>
              </a:rPr>
              <a:t>    Πωλείται </a:t>
            </a:r>
            <a:r>
              <a:rPr lang="el-GR" sz="2800" b="1" dirty="0" smtClean="0">
                <a:solidFill>
                  <a:srgbClr val="FFFF00"/>
                </a:solidFill>
                <a:latin typeface="Times New Roman" pitchFamily="18" charset="0"/>
                <a:cs typeface="Times New Roman" pitchFamily="18" charset="0"/>
              </a:rPr>
              <a:t>το</a:t>
            </a:r>
            <a:r>
              <a:rPr lang="el-GR" sz="2800" b="1" dirty="0" smtClean="0">
                <a:solidFill>
                  <a:schemeClr val="bg1"/>
                </a:solidFill>
                <a:latin typeface="Times New Roman" pitchFamily="18" charset="0"/>
                <a:cs typeface="Times New Roman" pitchFamily="18" charset="0"/>
              </a:rPr>
              <a:t> παρόν                </a:t>
            </a:r>
            <a:r>
              <a:rPr lang="el-GR" sz="2800" b="1" dirty="0">
                <a:solidFill>
                  <a:schemeClr val="bg1"/>
                </a:solidFill>
                <a:latin typeface="Times New Roman" pitchFamily="18" charset="0"/>
                <a:cs typeface="Times New Roman" pitchFamily="18" charset="0"/>
              </a:rPr>
              <a:t> </a:t>
            </a:r>
            <a:r>
              <a:rPr lang="el-GR" sz="2800" b="1" dirty="0" smtClean="0">
                <a:solidFill>
                  <a:schemeClr val="bg1"/>
                </a:solidFill>
                <a:latin typeface="Times New Roman" pitchFamily="18" charset="0"/>
                <a:cs typeface="Times New Roman" pitchFamily="18" charset="0"/>
              </a:rPr>
              <a:t>    </a:t>
            </a:r>
            <a:r>
              <a:rPr lang="el-GR" sz="2800" b="1" dirty="0" smtClean="0">
                <a:solidFill>
                  <a:srgbClr val="FFFF00"/>
                </a:solidFill>
                <a:latin typeface="Times New Roman" pitchFamily="18" charset="0"/>
                <a:cs typeface="Times New Roman" pitchFamily="18" charset="0"/>
              </a:rPr>
              <a:t>Ο</a:t>
            </a:r>
            <a:r>
              <a:rPr lang="el-GR" sz="2800" b="1" dirty="0" smtClean="0">
                <a:solidFill>
                  <a:schemeClr val="bg1"/>
                </a:solidFill>
                <a:latin typeface="Times New Roman" pitchFamily="18" charset="0"/>
                <a:cs typeface="Times New Roman" pitchFamily="18" charset="0"/>
              </a:rPr>
              <a:t> </a:t>
            </a:r>
            <a:r>
              <a:rPr lang="el-GR" sz="2800" b="1" dirty="0" smtClean="0">
                <a:solidFill>
                  <a:schemeClr val="bg1"/>
                </a:solidFill>
                <a:latin typeface="Times New Roman" pitchFamily="18" charset="0"/>
                <a:cs typeface="Times New Roman" pitchFamily="18" charset="0"/>
              </a:rPr>
              <a:t>μαθητής δήλωσε     </a:t>
            </a:r>
          </a:p>
          <a:p>
            <a:r>
              <a:rPr lang="el-GR" sz="2800" b="1" dirty="0" smtClean="0">
                <a:solidFill>
                  <a:schemeClr val="bg1"/>
                </a:solidFill>
                <a:latin typeface="Times New Roman" pitchFamily="18" charset="0"/>
                <a:cs typeface="Times New Roman" pitchFamily="18" charset="0"/>
              </a:rPr>
              <a:t>    οικόπεδο </a:t>
            </a:r>
            <a:r>
              <a:rPr lang="el-GR" sz="2800" b="1" dirty="0" smtClean="0">
                <a:solidFill>
                  <a:schemeClr val="bg1"/>
                </a:solidFill>
                <a:latin typeface="Times New Roman" pitchFamily="18" charset="0"/>
                <a:cs typeface="Times New Roman" pitchFamily="18" charset="0"/>
              </a:rPr>
              <a:t>(ουδέτερο)                    </a:t>
            </a:r>
            <a:r>
              <a:rPr lang="el-GR" sz="2800" b="1" dirty="0" smtClean="0">
                <a:solidFill>
                  <a:schemeClr val="bg1"/>
                </a:solidFill>
                <a:latin typeface="Times New Roman" pitchFamily="18" charset="0"/>
                <a:cs typeface="Times New Roman" pitchFamily="18" charset="0"/>
              </a:rPr>
              <a:t> </a:t>
            </a:r>
            <a:r>
              <a:rPr lang="el-GR" sz="2800" b="1" dirty="0" smtClean="0">
                <a:solidFill>
                  <a:schemeClr val="bg1"/>
                </a:solidFill>
                <a:latin typeface="Times New Roman" pitchFamily="18" charset="0"/>
                <a:cs typeface="Times New Roman" pitchFamily="18" charset="0"/>
              </a:rPr>
              <a:t>παρών (αρσενικό)</a:t>
            </a:r>
          </a:p>
          <a:p>
            <a:r>
              <a:rPr lang="el-GR" sz="2800" b="1" dirty="0" smtClean="0">
                <a:solidFill>
                  <a:schemeClr val="bg1"/>
                </a:solidFill>
                <a:latin typeface="Times New Roman" pitchFamily="18" charset="0"/>
                <a:cs typeface="Times New Roman" pitchFamily="18" charset="0"/>
              </a:rPr>
              <a:t>                                                      </a:t>
            </a:r>
          </a:p>
          <a:p>
            <a:r>
              <a:rPr lang="el-GR" sz="2800" b="1" dirty="0" smtClean="0">
                <a:solidFill>
                  <a:schemeClr val="bg1"/>
                </a:solidFill>
                <a:latin typeface="Times New Roman" pitchFamily="18" charset="0"/>
                <a:cs typeface="Times New Roman" pitchFamily="18" charset="0"/>
              </a:rPr>
              <a:t>	        </a:t>
            </a:r>
            <a:r>
              <a:rPr lang="el-GR" sz="2800" b="1" i="1" dirty="0" smtClean="0">
                <a:solidFill>
                  <a:srgbClr val="FFFF00"/>
                </a:solidFill>
                <a:latin typeface="Times New Roman" pitchFamily="18" charset="0"/>
                <a:cs typeface="Times New Roman" pitchFamily="18" charset="0"/>
              </a:rPr>
              <a:t>αλλά</a:t>
            </a:r>
            <a:r>
              <a:rPr lang="el-GR" sz="2800" b="1" dirty="0" smtClean="0">
                <a:solidFill>
                  <a:schemeClr val="bg1"/>
                </a:solidFill>
                <a:latin typeface="Times New Roman" pitchFamily="18" charset="0"/>
                <a:cs typeface="Times New Roman" pitchFamily="18" charset="0"/>
              </a:rPr>
              <a:t> ο μαθητής δήλωσε </a:t>
            </a:r>
            <a:r>
              <a:rPr lang="el-GR" sz="2800" b="1" dirty="0" smtClean="0">
                <a:solidFill>
                  <a:srgbClr val="FFFF00"/>
                </a:solidFill>
                <a:latin typeface="Times New Roman" pitchFamily="18" charset="0"/>
                <a:cs typeface="Times New Roman" pitchFamily="18" charset="0"/>
              </a:rPr>
              <a:t>το παρόν του</a:t>
            </a:r>
            <a:r>
              <a:rPr lang="el-GR" sz="2800" b="1" dirty="0" smtClean="0">
                <a:solidFill>
                  <a:schemeClr val="bg1"/>
                </a:solidFill>
                <a:latin typeface="Times New Roman" pitchFamily="18" charset="0"/>
                <a:cs typeface="Times New Roman" pitchFamily="18" charset="0"/>
              </a:rPr>
              <a:t>. </a:t>
            </a:r>
            <a:endParaRPr lang="en-GB"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7172" name="Picture 4" descr="http://m.eirinika.gr/sites/default/files/styles/article_landscape/public/article/2015-10/s11_skitso-7-thumb-large_0.jpg?itok=CL_97jRM"/>
          <p:cNvPicPr>
            <a:picLocks noChangeAspect="1" noChangeArrowheads="1"/>
          </p:cNvPicPr>
          <p:nvPr/>
        </p:nvPicPr>
        <p:blipFill>
          <a:blip r:embed="rId3"/>
          <a:srcRect/>
          <a:stretch>
            <a:fillRect/>
          </a:stretch>
        </p:blipFill>
        <p:spPr bwMode="auto">
          <a:xfrm>
            <a:off x="430976" y="278583"/>
            <a:ext cx="8780616" cy="6429420"/>
          </a:xfrm>
          <a:prstGeom prst="rect">
            <a:avLst/>
          </a:prstGeom>
          <a:noFill/>
        </p:spPr>
      </p:pic>
      <p:sp>
        <p:nvSpPr>
          <p:cNvPr id="9" name="Oval 8"/>
          <p:cNvSpPr/>
          <p:nvPr/>
        </p:nvSpPr>
        <p:spPr>
          <a:xfrm>
            <a:off x="2359802" y="778649"/>
            <a:ext cx="1214446"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7" name="Title 6"/>
          <p:cNvSpPr>
            <a:spLocks noGrp="1"/>
          </p:cNvSpPr>
          <p:nvPr>
            <p:ph type="title"/>
          </p:nvPr>
        </p:nvSpPr>
        <p:spPr>
          <a:xfrm>
            <a:off x="523734" y="2272596"/>
            <a:ext cx="8619649" cy="1212056"/>
          </a:xfrm>
        </p:spPr>
        <p:txBody>
          <a:bodyPr>
            <a:normAutofit/>
          </a:bodyPr>
          <a:lstStyle/>
          <a:p>
            <a:r>
              <a:rPr lang="el-GR" sz="6300" b="1" dirty="0" smtClean="0">
                <a:solidFill>
                  <a:schemeClr val="bg1"/>
                </a:solidFill>
                <a:latin typeface="Times New Roman" pitchFamily="18" charset="0"/>
                <a:cs typeface="Times New Roman" pitchFamily="18" charset="0"/>
              </a:rPr>
              <a:t>5. Επιρρήματα σε </a:t>
            </a:r>
            <a:r>
              <a:rPr lang="el-GR" sz="6300" b="1" dirty="0" smtClean="0">
                <a:solidFill>
                  <a:srgbClr val="FFFF00"/>
                </a:solidFill>
                <a:latin typeface="Times New Roman" pitchFamily="18" charset="0"/>
                <a:cs typeface="Times New Roman" pitchFamily="18" charset="0"/>
              </a:rPr>
              <a:t>–ως </a:t>
            </a:r>
            <a:endParaRPr lang="en-GB" sz="63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7" name="Title 6"/>
          <p:cNvSpPr>
            <a:spLocks noGrp="1"/>
          </p:cNvSpPr>
          <p:nvPr>
            <p:ph type="title"/>
          </p:nvPr>
        </p:nvSpPr>
        <p:spPr/>
        <p:txBody>
          <a:bodyPr/>
          <a:lstStyle/>
          <a:p>
            <a:r>
              <a:rPr lang="el-GR" b="1" dirty="0" smtClean="0">
                <a:solidFill>
                  <a:schemeClr val="bg1"/>
                </a:solidFill>
                <a:latin typeface="Times New Roman" panose="02020603050405020304" pitchFamily="18" charset="0"/>
                <a:cs typeface="Times New Roman" panose="02020603050405020304" pitchFamily="18" charset="0"/>
              </a:rPr>
              <a:t>Επιρρήματα</a:t>
            </a:r>
            <a:r>
              <a:rPr lang="el-GR" dirty="0" smtClean="0">
                <a:solidFill>
                  <a:schemeClr val="bg1"/>
                </a:solidFill>
                <a:latin typeface="Times New Roman" panose="02020603050405020304" pitchFamily="18" charset="0"/>
                <a:cs typeface="Times New Roman" panose="02020603050405020304" pitchFamily="18" charset="0"/>
              </a:rPr>
              <a:t> </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p:txBody>
          <a:bodyPr/>
          <a:lstStyle/>
          <a:p>
            <a:pPr>
              <a:buNone/>
            </a:pPr>
            <a:r>
              <a:rPr lang="el-GR" b="1" dirty="0" smtClean="0">
                <a:solidFill>
                  <a:schemeClr val="bg1"/>
                </a:solidFill>
                <a:latin typeface="Times New Roman" pitchFamily="18" charset="0"/>
                <a:cs typeface="Times New Roman" pitchFamily="18" charset="0"/>
              </a:rPr>
              <a:t>* Άκλιτες λέξεις</a:t>
            </a:r>
          </a:p>
          <a:p>
            <a:pPr marL="0" indent="0">
              <a:buNone/>
            </a:pPr>
            <a:r>
              <a:rPr lang="el-GR" b="1" dirty="0" smtClean="0">
                <a:solidFill>
                  <a:schemeClr val="bg1"/>
                </a:solidFill>
                <a:latin typeface="Times New Roman" pitchFamily="18" charset="0"/>
                <a:cs typeface="Times New Roman" pitchFamily="18" charset="0"/>
              </a:rPr>
              <a:t>*Προσδιορίζουν </a:t>
            </a:r>
            <a:r>
              <a:rPr lang="el-GR" b="1" dirty="0" smtClean="0">
                <a:solidFill>
                  <a:schemeClr val="bg1"/>
                </a:solidFill>
                <a:latin typeface="Times New Roman" pitchFamily="18" charset="0"/>
                <a:cs typeface="Times New Roman" pitchFamily="18" charset="0"/>
              </a:rPr>
              <a:t>κυρίως ρήματα, αλλά και άλλα μέρη του λόγου (επίθετα, ουσιαστικά, αριθμητικά, άλλα επιρρήματα και ολόκληρες </a:t>
            </a:r>
            <a:r>
              <a:rPr lang="el-GR" b="1" dirty="0" smtClean="0">
                <a:solidFill>
                  <a:schemeClr val="bg1"/>
                </a:solidFill>
                <a:latin typeface="Times New Roman" pitchFamily="18" charset="0"/>
                <a:cs typeface="Times New Roman" pitchFamily="18" charset="0"/>
              </a:rPr>
              <a:t>φράσεις)</a:t>
            </a:r>
          </a:p>
          <a:p>
            <a:pPr marL="0" indent="0">
              <a:buNone/>
            </a:pPr>
            <a:r>
              <a:rPr lang="el-GR" b="1" dirty="0" smtClean="0">
                <a:solidFill>
                  <a:schemeClr val="bg1"/>
                </a:solidFill>
                <a:latin typeface="Times New Roman" pitchFamily="18" charset="0"/>
                <a:cs typeface="Times New Roman" pitchFamily="18" charset="0"/>
              </a:rPr>
              <a:t>*Δηλώνουν </a:t>
            </a:r>
            <a:r>
              <a:rPr lang="el-GR" b="1" dirty="0" smtClean="0">
                <a:solidFill>
                  <a:schemeClr val="bg1"/>
                </a:solidFill>
                <a:latin typeface="Times New Roman" pitchFamily="18" charset="0"/>
                <a:cs typeface="Times New Roman" pitchFamily="18" charset="0"/>
              </a:rPr>
              <a:t>διάφορες σχέσεις, όπως χρόνο, τόπο, τρόπο κ.ά., π.χ. </a:t>
            </a:r>
            <a:r>
              <a:rPr lang="el-GR" b="1" dirty="0" smtClean="0">
                <a:solidFill>
                  <a:srgbClr val="FFFF00"/>
                </a:solidFill>
                <a:latin typeface="Times New Roman" pitchFamily="18" charset="0"/>
                <a:cs typeface="Times New Roman" pitchFamily="18" charset="0"/>
              </a:rPr>
              <a:t>Στρίψε </a:t>
            </a:r>
            <a:r>
              <a:rPr lang="el-GR" b="1" u="sng" dirty="0" smtClean="0">
                <a:solidFill>
                  <a:srgbClr val="FFFF00"/>
                </a:solidFill>
                <a:latin typeface="Times New Roman" pitchFamily="18" charset="0"/>
                <a:cs typeface="Times New Roman" pitchFamily="18" charset="0"/>
              </a:rPr>
              <a:t>αριστερά</a:t>
            </a:r>
            <a:r>
              <a:rPr lang="el-GR" b="1" dirty="0" smtClean="0">
                <a:solidFill>
                  <a:srgbClr val="FFFF00"/>
                </a:solidFill>
                <a:latin typeface="Times New Roman" pitchFamily="18" charset="0"/>
                <a:cs typeface="Times New Roman" pitchFamily="18" charset="0"/>
              </a:rPr>
              <a:t> (τόπο)</a:t>
            </a:r>
            <a:endParaRPr lang="en-GB"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3"/>
          <a:srcRect/>
          <a:stretch>
            <a:fillRect/>
          </a:stretch>
        </p:blipFill>
        <p:spPr bwMode="auto">
          <a:xfrm>
            <a:off x="0" y="0"/>
            <a:ext cx="9548871" cy="7272338"/>
          </a:xfrm>
          <a:prstGeom prst="rect">
            <a:avLst/>
          </a:prstGeom>
          <a:noFill/>
        </p:spPr>
      </p:pic>
      <p:sp>
        <p:nvSpPr>
          <p:cNvPr id="5" name="TextBox 4"/>
          <p:cNvSpPr txBox="1"/>
          <p:nvPr/>
        </p:nvSpPr>
        <p:spPr>
          <a:xfrm>
            <a:off x="507344" y="539825"/>
            <a:ext cx="8534182" cy="5632311"/>
          </a:xfrm>
          <a:prstGeom prst="rect">
            <a:avLst/>
          </a:prstGeom>
          <a:noFill/>
        </p:spPr>
        <p:txBody>
          <a:bodyPr wrap="square" rtlCol="0">
            <a:spAutoFit/>
          </a:bodyPr>
          <a:lstStyle/>
          <a:p>
            <a:r>
              <a:rPr lang="el-GR" sz="3200" b="1" dirty="0" smtClean="0">
                <a:solidFill>
                  <a:schemeClr val="bg1"/>
                </a:solidFill>
                <a:latin typeface="Times New Roman" pitchFamily="18" charset="0"/>
                <a:cs typeface="Times New Roman" pitchFamily="18" charset="0"/>
              </a:rPr>
              <a:t>α) Τα επιρρήματα που λήγουν σε </a:t>
            </a:r>
            <a:r>
              <a:rPr lang="el-GR" sz="3200" b="1" i="1" dirty="0" smtClean="0">
                <a:solidFill>
                  <a:schemeClr val="bg1"/>
                </a:solidFill>
                <a:latin typeface="Times New Roman" pitchFamily="18" charset="0"/>
                <a:cs typeface="Times New Roman" pitchFamily="18" charset="0"/>
              </a:rPr>
              <a:t>-ως</a:t>
            </a:r>
            <a:r>
              <a:rPr lang="el-GR" sz="3200" b="1" dirty="0" smtClean="0">
                <a:solidFill>
                  <a:schemeClr val="bg1"/>
                </a:solidFill>
                <a:latin typeface="Times New Roman" pitchFamily="18" charset="0"/>
                <a:cs typeface="Times New Roman" pitchFamily="18" charset="0"/>
              </a:rPr>
              <a:t> </a:t>
            </a:r>
          </a:p>
          <a:p>
            <a:endParaRPr lang="el-GR" sz="2400" b="1" dirty="0">
              <a:solidFill>
                <a:srgbClr val="FFFF00"/>
              </a:solidFill>
              <a:latin typeface="Times New Roman" pitchFamily="18" charset="0"/>
              <a:cs typeface="Times New Roman" pitchFamily="18" charset="0"/>
            </a:endParaRPr>
          </a:p>
          <a:p>
            <a:r>
              <a:rPr lang="el-GR" sz="2800" b="1" dirty="0">
                <a:solidFill>
                  <a:schemeClr val="bg1"/>
                </a:solidFill>
                <a:latin typeface="Times New Roman" pitchFamily="18" charset="0"/>
                <a:cs typeface="Times New Roman" pitchFamily="18" charset="0"/>
              </a:rPr>
              <a:t>π</a:t>
            </a:r>
            <a:r>
              <a:rPr lang="el-GR" sz="2800" b="1" dirty="0" smtClean="0">
                <a:solidFill>
                  <a:schemeClr val="bg1"/>
                </a:solidFill>
                <a:latin typeface="Times New Roman" pitchFamily="18" charset="0"/>
                <a:cs typeface="Times New Roman" pitchFamily="18" charset="0"/>
              </a:rPr>
              <a:t>.χ. </a:t>
            </a:r>
          </a:p>
          <a:p>
            <a:pPr marL="342900" indent="-342900">
              <a:buFont typeface="Wingdings" panose="05000000000000000000" pitchFamily="2" charset="2"/>
              <a:buChar char="q"/>
            </a:pPr>
            <a:r>
              <a:rPr lang="el-GR" sz="3000" b="1" dirty="0" smtClean="0">
                <a:solidFill>
                  <a:srgbClr val="FFFF00"/>
                </a:solidFill>
                <a:latin typeface="Times New Roman" pitchFamily="18" charset="0"/>
                <a:cs typeface="Times New Roman" pitchFamily="18" charset="0"/>
              </a:rPr>
              <a:t>ευτυχώς</a:t>
            </a:r>
            <a:r>
              <a:rPr lang="el-GR" sz="3000" b="1" dirty="0" smtClean="0">
                <a:solidFill>
                  <a:schemeClr val="bg1"/>
                </a:solidFill>
                <a:latin typeface="Times New Roman" pitchFamily="18" charset="0"/>
                <a:cs typeface="Times New Roman" pitchFamily="18" charset="0"/>
              </a:rPr>
              <a:t> (με ευτυχή συγκυρία/τρόπος), </a:t>
            </a:r>
          </a:p>
          <a:p>
            <a:pPr marL="342900" indent="-342900">
              <a:buFont typeface="Wingdings" panose="05000000000000000000" pitchFamily="2" charset="2"/>
              <a:buChar char="q"/>
            </a:pPr>
            <a:r>
              <a:rPr lang="el-GR" sz="3000" b="1" dirty="0" smtClean="0">
                <a:solidFill>
                  <a:srgbClr val="FFFF00"/>
                </a:solidFill>
                <a:latin typeface="Times New Roman" pitchFamily="18" charset="0"/>
                <a:cs typeface="Times New Roman" pitchFamily="18" charset="0"/>
              </a:rPr>
              <a:t>κακώς</a:t>
            </a:r>
            <a:r>
              <a:rPr lang="el-GR" sz="3000" b="1" dirty="0" smtClean="0">
                <a:solidFill>
                  <a:schemeClr val="bg1"/>
                </a:solidFill>
                <a:latin typeface="Times New Roman" pitchFamily="18" charset="0"/>
                <a:cs typeface="Times New Roman" pitchFamily="18" charset="0"/>
              </a:rPr>
              <a:t> (=με κακό τρόπο/τρόπος), </a:t>
            </a:r>
          </a:p>
          <a:p>
            <a:pPr marL="342900" indent="-342900">
              <a:buFont typeface="Wingdings" panose="05000000000000000000" pitchFamily="2" charset="2"/>
              <a:buChar char="q"/>
            </a:pPr>
            <a:r>
              <a:rPr lang="el-GR" sz="3000" b="1" dirty="0" smtClean="0">
                <a:solidFill>
                  <a:srgbClr val="FFFF00"/>
                </a:solidFill>
                <a:latin typeface="Times New Roman" pitchFamily="18" charset="0"/>
                <a:cs typeface="Times New Roman" pitchFamily="18" charset="0"/>
              </a:rPr>
              <a:t>αμέσως</a:t>
            </a:r>
            <a:r>
              <a:rPr lang="el-GR" sz="3000" b="1" dirty="0" smtClean="0">
                <a:solidFill>
                  <a:schemeClr val="bg1"/>
                </a:solidFill>
                <a:latin typeface="Times New Roman" pitchFamily="18" charset="0"/>
                <a:cs typeface="Times New Roman" pitchFamily="18" charset="0"/>
              </a:rPr>
              <a:t> (=τώρα/χρόνος), </a:t>
            </a:r>
          </a:p>
          <a:p>
            <a:pPr marL="342900" indent="-342900">
              <a:buFont typeface="Wingdings" panose="05000000000000000000" pitchFamily="2" charset="2"/>
              <a:buChar char="q"/>
            </a:pPr>
            <a:r>
              <a:rPr lang="el-GR" sz="3000" b="1" dirty="0" smtClean="0">
                <a:solidFill>
                  <a:srgbClr val="FFFF00"/>
                </a:solidFill>
                <a:latin typeface="Times New Roman" pitchFamily="18" charset="0"/>
                <a:cs typeface="Times New Roman" pitchFamily="18" charset="0"/>
              </a:rPr>
              <a:t>διεθνώς </a:t>
            </a:r>
            <a:r>
              <a:rPr lang="el-GR" sz="3000" b="1" dirty="0" smtClean="0">
                <a:solidFill>
                  <a:schemeClr val="bg1"/>
                </a:solidFill>
                <a:latin typeface="Times New Roman" pitchFamily="18" charset="0"/>
                <a:cs typeface="Times New Roman" pitchFamily="18" charset="0"/>
              </a:rPr>
              <a:t>(=σε διεθνή κλίμακα/τόπος), </a:t>
            </a:r>
          </a:p>
          <a:p>
            <a:pPr marL="342900" indent="-342900">
              <a:buFont typeface="Wingdings" panose="05000000000000000000" pitchFamily="2" charset="2"/>
              <a:buChar char="q"/>
            </a:pPr>
            <a:r>
              <a:rPr lang="el-GR" sz="3000" b="1" dirty="0" smtClean="0">
                <a:solidFill>
                  <a:srgbClr val="FFFF00"/>
                </a:solidFill>
                <a:latin typeface="Times New Roman" pitchFamily="18" charset="0"/>
                <a:cs typeface="Times New Roman" pitchFamily="18" charset="0"/>
              </a:rPr>
              <a:t>επειγόντως</a:t>
            </a:r>
            <a:r>
              <a:rPr lang="el-GR" sz="3000" b="1" dirty="0" smtClean="0">
                <a:solidFill>
                  <a:schemeClr val="bg1"/>
                </a:solidFill>
                <a:latin typeface="Times New Roman" pitchFamily="18" charset="0"/>
                <a:cs typeface="Times New Roman" pitchFamily="18" charset="0"/>
              </a:rPr>
              <a:t> (αμέσως/χρόνος)</a:t>
            </a:r>
          </a:p>
          <a:p>
            <a:endParaRPr lang="el-GR" sz="3000" b="1" dirty="0" smtClean="0">
              <a:solidFill>
                <a:schemeClr val="bg1"/>
              </a:solidFill>
              <a:latin typeface="Times New Roman" pitchFamily="18" charset="0"/>
              <a:cs typeface="Times New Roman" pitchFamily="18" charset="0"/>
            </a:endParaRPr>
          </a:p>
          <a:p>
            <a:endParaRPr lang="el-GR" sz="2400" b="1" dirty="0">
              <a:solidFill>
                <a:srgbClr val="FFFF00"/>
              </a:solidFill>
              <a:latin typeface="Times New Roman" pitchFamily="18" charset="0"/>
              <a:cs typeface="Times New Roman" pitchFamily="18" charset="0"/>
            </a:endParaRPr>
          </a:p>
          <a:p>
            <a:r>
              <a:rPr lang="el-GR" sz="3600" b="1" dirty="0" smtClean="0">
                <a:solidFill>
                  <a:srgbClr val="FFC000"/>
                </a:solidFill>
                <a:latin typeface="Times New Roman" pitchFamily="18" charset="0"/>
                <a:cs typeface="Times New Roman" pitchFamily="18" charset="0"/>
              </a:rPr>
              <a:t>  Δεν πρέπει να συγχέονται με τα επίθετα!</a:t>
            </a:r>
          </a:p>
          <a:p>
            <a:endParaRPr lang="el-GR" sz="36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6148" name="Picture 4" descr="http://www.newsit.gr/files/Image/2014/03/26/resized/woman_agxos_626_355.jpg"/>
          <p:cNvPicPr>
            <a:picLocks noChangeAspect="1" noChangeArrowheads="1"/>
          </p:cNvPicPr>
          <p:nvPr/>
        </p:nvPicPr>
        <p:blipFill>
          <a:blip r:embed="rId3"/>
          <a:srcRect/>
          <a:stretch>
            <a:fillRect/>
          </a:stretch>
        </p:blipFill>
        <p:spPr bwMode="auto">
          <a:xfrm>
            <a:off x="359538" y="421459"/>
            <a:ext cx="4470410" cy="3623969"/>
          </a:xfrm>
          <a:prstGeom prst="rect">
            <a:avLst/>
          </a:prstGeom>
          <a:noFill/>
        </p:spPr>
      </p:pic>
      <p:pic>
        <p:nvPicPr>
          <p:cNvPr id="6150" name="Picture 6" descr="https://vasilis1999.files.wordpress.com/2008/11/300_641.jpg"/>
          <p:cNvPicPr>
            <a:picLocks noChangeAspect="1" noChangeArrowheads="1"/>
          </p:cNvPicPr>
          <p:nvPr/>
        </p:nvPicPr>
        <p:blipFill>
          <a:blip r:embed="rId4" cstate="print"/>
          <a:srcRect/>
          <a:stretch>
            <a:fillRect/>
          </a:stretch>
        </p:blipFill>
        <p:spPr bwMode="auto">
          <a:xfrm>
            <a:off x="4829948" y="392275"/>
            <a:ext cx="4286280" cy="3653153"/>
          </a:xfrm>
          <a:prstGeom prst="rect">
            <a:avLst/>
          </a:prstGeom>
          <a:noFill/>
        </p:spPr>
      </p:pic>
      <p:sp>
        <p:nvSpPr>
          <p:cNvPr id="9" name="TextBox 8"/>
          <p:cNvSpPr txBox="1"/>
          <p:nvPr/>
        </p:nvSpPr>
        <p:spPr>
          <a:xfrm>
            <a:off x="472230" y="4074612"/>
            <a:ext cx="4357718" cy="2492990"/>
          </a:xfrm>
          <a:prstGeom prst="rect">
            <a:avLst/>
          </a:prstGeom>
          <a:noFill/>
        </p:spPr>
        <p:txBody>
          <a:bodyPr wrap="square" rtlCol="0">
            <a:spAutoFit/>
          </a:bodyPr>
          <a:lstStyle/>
          <a:p>
            <a:r>
              <a:rPr lang="el-GR" sz="2600" b="1" dirty="0" smtClean="0">
                <a:solidFill>
                  <a:srgbClr val="FFFF00"/>
                </a:solidFill>
                <a:latin typeface="Times New Roman" pitchFamily="18" charset="0"/>
                <a:cs typeface="Times New Roman" pitchFamily="18" charset="0"/>
              </a:rPr>
              <a:t>Κακώς</a:t>
            </a:r>
            <a:r>
              <a:rPr lang="el-GR" sz="2600" b="1" dirty="0" smtClean="0">
                <a:solidFill>
                  <a:schemeClr val="bg1"/>
                </a:solidFill>
                <a:latin typeface="Times New Roman" pitchFamily="18" charset="0"/>
                <a:cs typeface="Times New Roman" pitchFamily="18" charset="0"/>
              </a:rPr>
              <a:t> θυμώνεις δαγκώνοντας τον </a:t>
            </a:r>
          </a:p>
          <a:p>
            <a:r>
              <a:rPr lang="el-GR" sz="2600" b="1" dirty="0" smtClean="0">
                <a:solidFill>
                  <a:schemeClr val="bg1"/>
                </a:solidFill>
                <a:latin typeface="Times New Roman" pitchFamily="18" charset="0"/>
                <a:cs typeface="Times New Roman" pitchFamily="18" charset="0"/>
              </a:rPr>
              <a:t>υπολογιστή. </a:t>
            </a:r>
          </a:p>
          <a:p>
            <a:endParaRPr lang="el-GR" sz="2600" b="1" dirty="0">
              <a:solidFill>
                <a:srgbClr val="FFFF00"/>
              </a:solidFill>
              <a:latin typeface="Times New Roman" pitchFamily="18" charset="0"/>
              <a:cs typeface="Times New Roman" pitchFamily="18" charset="0"/>
            </a:endParaRPr>
          </a:p>
          <a:p>
            <a:r>
              <a:rPr lang="el-GR" sz="2600" b="1" dirty="0" smtClean="0">
                <a:solidFill>
                  <a:schemeClr val="bg1"/>
                </a:solidFill>
                <a:latin typeface="Times New Roman" pitchFamily="18" charset="0"/>
                <a:cs typeface="Times New Roman" pitchFamily="18" charset="0"/>
              </a:rPr>
              <a:t>Το </a:t>
            </a:r>
            <a:r>
              <a:rPr lang="el-GR" sz="2600" b="1" dirty="0">
                <a:solidFill>
                  <a:srgbClr val="FFFF00"/>
                </a:solidFill>
                <a:latin typeface="Times New Roman" pitchFamily="18" charset="0"/>
                <a:cs typeface="Times New Roman" pitchFamily="18" charset="0"/>
              </a:rPr>
              <a:t>κακώς</a:t>
            </a:r>
            <a:r>
              <a:rPr lang="el-GR" sz="2600" b="1" dirty="0">
                <a:solidFill>
                  <a:schemeClr val="bg1"/>
                </a:solidFill>
                <a:latin typeface="Times New Roman" pitchFamily="18" charset="0"/>
                <a:cs typeface="Times New Roman" pitchFamily="18" charset="0"/>
              </a:rPr>
              <a:t> δείχνει τον τρόπο, </a:t>
            </a:r>
            <a:r>
              <a:rPr lang="el-GR" sz="2600" b="1" dirty="0" smtClean="0">
                <a:solidFill>
                  <a:schemeClr val="bg1"/>
                </a:solidFill>
                <a:latin typeface="Times New Roman" pitchFamily="18" charset="0"/>
                <a:cs typeface="Times New Roman" pitchFamily="18" charset="0"/>
              </a:rPr>
              <a:t>με κακό τρόπο (=</a:t>
            </a:r>
            <a:r>
              <a:rPr lang="el-GR" sz="2600" b="1" dirty="0">
                <a:solidFill>
                  <a:schemeClr val="bg1"/>
                </a:solidFill>
                <a:latin typeface="Times New Roman" pitchFamily="18" charset="0"/>
                <a:cs typeface="Times New Roman" pitchFamily="18" charset="0"/>
              </a:rPr>
              <a:t>επίρρημα) </a:t>
            </a:r>
          </a:p>
        </p:txBody>
      </p:sp>
      <p:sp>
        <p:nvSpPr>
          <p:cNvPr id="10" name="TextBox 9"/>
          <p:cNvSpPr txBox="1"/>
          <p:nvPr/>
        </p:nvSpPr>
        <p:spPr>
          <a:xfrm>
            <a:off x="4829948" y="4105801"/>
            <a:ext cx="4143404" cy="2923877"/>
          </a:xfrm>
          <a:prstGeom prst="rect">
            <a:avLst/>
          </a:prstGeom>
          <a:noFill/>
        </p:spPr>
        <p:txBody>
          <a:bodyPr wrap="square" rtlCol="0">
            <a:spAutoFit/>
          </a:bodyPr>
          <a:lstStyle/>
          <a:p>
            <a:r>
              <a:rPr lang="el-GR" sz="2600" b="1" dirty="0" smtClean="0">
                <a:solidFill>
                  <a:schemeClr val="bg1"/>
                </a:solidFill>
                <a:latin typeface="Times New Roman" pitchFamily="18" charset="0"/>
                <a:cs typeface="Times New Roman" pitchFamily="18" charset="0"/>
              </a:rPr>
              <a:t>Όταν θυμώνεις γίνεσαι πολύ </a:t>
            </a:r>
            <a:r>
              <a:rPr lang="el-GR" sz="2600" b="1" dirty="0" smtClean="0">
                <a:solidFill>
                  <a:srgbClr val="FFFF00"/>
                </a:solidFill>
                <a:latin typeface="Times New Roman" pitchFamily="18" charset="0"/>
                <a:cs typeface="Times New Roman" pitchFamily="18" charset="0"/>
              </a:rPr>
              <a:t>κακός</a:t>
            </a:r>
            <a:r>
              <a:rPr lang="el-GR" sz="2600" b="1" dirty="0" smtClean="0">
                <a:solidFill>
                  <a:schemeClr val="bg1"/>
                </a:solidFill>
                <a:latin typeface="Times New Roman" pitchFamily="18" charset="0"/>
                <a:cs typeface="Times New Roman" pitchFamily="18" charset="0"/>
              </a:rPr>
              <a:t> άνθρωπος και είσαι έτοιμος να σκοτώσεις. </a:t>
            </a:r>
          </a:p>
          <a:p>
            <a:endParaRPr lang="el-GR" sz="2600" b="1" dirty="0">
              <a:solidFill>
                <a:schemeClr val="bg1"/>
              </a:solidFill>
              <a:latin typeface="Times New Roman" pitchFamily="18" charset="0"/>
              <a:cs typeface="Times New Roman" pitchFamily="18" charset="0"/>
            </a:endParaRPr>
          </a:p>
          <a:p>
            <a:r>
              <a:rPr lang="el-GR" sz="2600" b="1" dirty="0" smtClean="0">
                <a:solidFill>
                  <a:schemeClr val="bg1"/>
                </a:solidFill>
                <a:latin typeface="Times New Roman" pitchFamily="18" charset="0"/>
                <a:cs typeface="Times New Roman" pitchFamily="18" charset="0"/>
              </a:rPr>
              <a:t>Το </a:t>
            </a:r>
            <a:r>
              <a:rPr lang="el-GR" sz="2600" b="1" dirty="0">
                <a:solidFill>
                  <a:srgbClr val="FFFF00"/>
                </a:solidFill>
                <a:latin typeface="Times New Roman" pitchFamily="18" charset="0"/>
                <a:cs typeface="Times New Roman" pitchFamily="18" charset="0"/>
              </a:rPr>
              <a:t>κακός</a:t>
            </a:r>
            <a:r>
              <a:rPr lang="el-GR" sz="2600" b="1" dirty="0">
                <a:solidFill>
                  <a:schemeClr val="bg1"/>
                </a:solidFill>
                <a:latin typeface="Times New Roman" pitchFamily="18" charset="0"/>
                <a:cs typeface="Times New Roman" pitchFamily="18" charset="0"/>
              </a:rPr>
              <a:t> χαρακτηρίζει τον άνθρωπο (=επίθετο)</a:t>
            </a:r>
          </a:p>
          <a:p>
            <a:endParaRPr lang="en-GB"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5" name="TextBox 4"/>
          <p:cNvSpPr txBox="1"/>
          <p:nvPr/>
        </p:nvSpPr>
        <p:spPr>
          <a:xfrm>
            <a:off x="1002480" y="2564599"/>
            <a:ext cx="7358114" cy="2308324"/>
          </a:xfrm>
          <a:prstGeom prst="rect">
            <a:avLst/>
          </a:prstGeom>
          <a:noFill/>
        </p:spPr>
        <p:txBody>
          <a:bodyPr wrap="square" rtlCol="0">
            <a:spAutoFit/>
          </a:bodyPr>
          <a:lstStyle/>
          <a:p>
            <a:pPr algn="ctr"/>
            <a:r>
              <a:rPr lang="el-GR" sz="4800" b="1" dirty="0" smtClean="0">
                <a:solidFill>
                  <a:schemeClr val="bg1"/>
                </a:solidFill>
                <a:latin typeface="Times New Roman" pitchFamily="18" charset="0"/>
                <a:cs typeface="Times New Roman" pitchFamily="18" charset="0"/>
              </a:rPr>
              <a:t>6. Καταλήξεις θηλυκών ουσιαστικών σε </a:t>
            </a:r>
          </a:p>
          <a:p>
            <a:pPr algn="ctr"/>
            <a:r>
              <a:rPr lang="el-GR" sz="4800" b="1" dirty="0" smtClean="0">
                <a:solidFill>
                  <a:srgbClr val="FFFF00"/>
                </a:solidFill>
                <a:latin typeface="Times New Roman" pitchFamily="18" charset="0"/>
                <a:cs typeface="Times New Roman" pitchFamily="18" charset="0"/>
              </a:rPr>
              <a:t>– ιση </a:t>
            </a:r>
            <a:r>
              <a:rPr lang="el-GR" sz="4800" b="1" dirty="0" smtClean="0">
                <a:solidFill>
                  <a:schemeClr val="bg1"/>
                </a:solidFill>
                <a:latin typeface="Times New Roman" pitchFamily="18" charset="0"/>
                <a:cs typeface="Times New Roman" pitchFamily="18" charset="0"/>
              </a:rPr>
              <a:t>και</a:t>
            </a:r>
            <a:r>
              <a:rPr lang="el-GR" sz="4800" dirty="0" smtClean="0">
                <a:solidFill>
                  <a:srgbClr val="FFFF00"/>
                </a:solidFill>
                <a:latin typeface="Times New Roman" pitchFamily="18" charset="0"/>
                <a:cs typeface="Times New Roman" pitchFamily="18" charset="0"/>
              </a:rPr>
              <a:t> </a:t>
            </a:r>
            <a:r>
              <a:rPr lang="el-GR" sz="4800" b="1" dirty="0" smtClean="0">
                <a:solidFill>
                  <a:srgbClr val="FFFF00"/>
                </a:solidFill>
                <a:latin typeface="Times New Roman" pitchFamily="18" charset="0"/>
                <a:cs typeface="Times New Roman" pitchFamily="18" charset="0"/>
              </a:rPr>
              <a:t>–</a:t>
            </a:r>
            <a:r>
              <a:rPr lang="el-GR" sz="4800" b="1" dirty="0" err="1" smtClean="0">
                <a:solidFill>
                  <a:srgbClr val="FFFF00"/>
                </a:solidFill>
                <a:latin typeface="Times New Roman" pitchFamily="18" charset="0"/>
                <a:cs typeface="Times New Roman" pitchFamily="18" charset="0"/>
              </a:rPr>
              <a:t>ηση</a:t>
            </a:r>
            <a:r>
              <a:rPr lang="el-GR" sz="4800" b="1" dirty="0" smtClean="0">
                <a:solidFill>
                  <a:srgbClr val="FFFF00"/>
                </a:solidFill>
                <a:latin typeface="Times New Roman" pitchFamily="18" charset="0"/>
                <a:cs typeface="Times New Roman" pitchFamily="18" charset="0"/>
              </a:rPr>
              <a:t>. </a:t>
            </a:r>
            <a:endParaRPr lang="en-GB" sz="48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5" name="TextBox 4"/>
          <p:cNvSpPr txBox="1"/>
          <p:nvPr/>
        </p:nvSpPr>
        <p:spPr>
          <a:xfrm>
            <a:off x="931042" y="683841"/>
            <a:ext cx="7715304" cy="5509200"/>
          </a:xfrm>
          <a:prstGeom prst="rect">
            <a:avLst/>
          </a:prstGeom>
          <a:noFill/>
        </p:spPr>
        <p:txBody>
          <a:bodyPr wrap="square" rtlCol="0">
            <a:spAutoFit/>
          </a:bodyPr>
          <a:lstStyle/>
          <a:p>
            <a:r>
              <a:rPr lang="el-GR" sz="4400" b="1" dirty="0" smtClean="0">
                <a:solidFill>
                  <a:schemeClr val="bg1"/>
                </a:solidFill>
                <a:latin typeface="Times New Roman" pitchFamily="18" charset="0"/>
                <a:cs typeface="Times New Roman" pitchFamily="18" charset="0"/>
              </a:rPr>
              <a:t>Ρήμα σε </a:t>
            </a:r>
            <a:r>
              <a:rPr lang="el-GR" sz="4400" b="1" dirty="0" smtClean="0">
                <a:solidFill>
                  <a:srgbClr val="00FF00"/>
                </a:solidFill>
                <a:latin typeface="Times New Roman" pitchFamily="18" charset="0"/>
                <a:cs typeface="Times New Roman" pitchFamily="18" charset="0"/>
              </a:rPr>
              <a:t>–</a:t>
            </a:r>
            <a:r>
              <a:rPr lang="el-GR" sz="4400" b="1" dirty="0">
                <a:solidFill>
                  <a:srgbClr val="00FF00"/>
                </a:solidFill>
                <a:latin typeface="Times New Roman" pitchFamily="18" charset="0"/>
                <a:cs typeface="Times New Roman" pitchFamily="18" charset="0"/>
              </a:rPr>
              <a:t>ώ</a:t>
            </a:r>
            <a:r>
              <a:rPr lang="el-GR" sz="4400" b="1" dirty="0" smtClean="0">
                <a:solidFill>
                  <a:schemeClr val="bg1"/>
                </a:solidFill>
                <a:latin typeface="Times New Roman" pitchFamily="18" charset="0"/>
                <a:cs typeface="Times New Roman" pitchFamily="18" charset="0"/>
              </a:rPr>
              <a:t> (επιχειρώ)</a:t>
            </a:r>
            <a:r>
              <a:rPr lang="el-GR" sz="4400" b="1" dirty="0" smtClean="0">
                <a:solidFill>
                  <a:schemeClr val="bg1"/>
                </a:solidFill>
                <a:latin typeface="Times New Roman" pitchFamily="18" charset="0"/>
                <a:cs typeface="Times New Roman" pitchFamily="18" charset="0"/>
                <a:sym typeface="Wingdings" pitchFamily="2" charset="2"/>
              </a:rPr>
              <a:t> κατάληξη σε </a:t>
            </a:r>
          </a:p>
          <a:p>
            <a:pPr algn="r"/>
            <a:r>
              <a:rPr lang="el-GR" sz="4400" b="1" dirty="0" smtClean="0">
                <a:solidFill>
                  <a:srgbClr val="00FF00"/>
                </a:solidFill>
                <a:latin typeface="Times New Roman" pitchFamily="18" charset="0"/>
                <a:cs typeface="Times New Roman" pitchFamily="18" charset="0"/>
                <a:sym typeface="Wingdings" pitchFamily="2" charset="2"/>
              </a:rPr>
              <a:t>–ηση </a:t>
            </a:r>
          </a:p>
          <a:p>
            <a:r>
              <a:rPr lang="el-GR" sz="4400" b="1" dirty="0" smtClean="0">
                <a:solidFill>
                  <a:schemeClr val="bg1"/>
                </a:solidFill>
                <a:latin typeface="Times New Roman" pitchFamily="18" charset="0"/>
                <a:cs typeface="Times New Roman" pitchFamily="18" charset="0"/>
                <a:sym typeface="Wingdings" pitchFamily="2" charset="2"/>
              </a:rPr>
              <a:t>Ρήμα σε </a:t>
            </a:r>
            <a:r>
              <a:rPr lang="el-GR" sz="4400" b="1" dirty="0" smtClean="0">
                <a:solidFill>
                  <a:schemeClr val="accent6">
                    <a:lumMod val="75000"/>
                  </a:schemeClr>
                </a:solidFill>
                <a:latin typeface="Times New Roman" pitchFamily="18" charset="0"/>
                <a:cs typeface="Times New Roman" pitchFamily="18" charset="0"/>
                <a:sym typeface="Wingdings" pitchFamily="2" charset="2"/>
              </a:rPr>
              <a:t>–</a:t>
            </a:r>
            <a:r>
              <a:rPr lang="el-GR" sz="4400" b="1" dirty="0" err="1" smtClean="0">
                <a:solidFill>
                  <a:schemeClr val="accent6">
                    <a:lumMod val="75000"/>
                  </a:schemeClr>
                </a:solidFill>
                <a:latin typeface="Times New Roman" pitchFamily="18" charset="0"/>
                <a:cs typeface="Times New Roman" pitchFamily="18" charset="0"/>
                <a:sym typeface="Wingdings" pitchFamily="2" charset="2"/>
              </a:rPr>
              <a:t>ίζω</a:t>
            </a:r>
            <a:r>
              <a:rPr lang="el-GR" sz="4400" b="1" dirty="0" smtClean="0">
                <a:solidFill>
                  <a:schemeClr val="accent6">
                    <a:lumMod val="75000"/>
                  </a:schemeClr>
                </a:solidFill>
                <a:latin typeface="Times New Roman" pitchFamily="18" charset="0"/>
                <a:cs typeface="Times New Roman" pitchFamily="18" charset="0"/>
                <a:sym typeface="Wingdings" pitchFamily="2" charset="2"/>
              </a:rPr>
              <a:t>/</a:t>
            </a:r>
            <a:r>
              <a:rPr lang="el-GR" sz="4400" b="1" dirty="0" err="1" smtClean="0">
                <a:solidFill>
                  <a:schemeClr val="accent6">
                    <a:lumMod val="75000"/>
                  </a:schemeClr>
                </a:solidFill>
                <a:latin typeface="Times New Roman" pitchFamily="18" charset="0"/>
                <a:cs typeface="Times New Roman" pitchFamily="18" charset="0"/>
                <a:sym typeface="Wingdings" pitchFamily="2" charset="2"/>
              </a:rPr>
              <a:t>ίζομαι</a:t>
            </a:r>
            <a:r>
              <a:rPr lang="el-GR" sz="4400" b="1" dirty="0" smtClean="0">
                <a:solidFill>
                  <a:schemeClr val="accent6">
                    <a:lumMod val="75000"/>
                  </a:schemeClr>
                </a:solidFill>
                <a:latin typeface="Times New Roman" pitchFamily="18" charset="0"/>
                <a:cs typeface="Times New Roman" pitchFamily="18" charset="0"/>
                <a:sym typeface="Wingdings" pitchFamily="2" charset="2"/>
              </a:rPr>
              <a:t> </a:t>
            </a:r>
            <a:r>
              <a:rPr lang="el-GR" sz="4400" b="1" dirty="0" smtClean="0">
                <a:solidFill>
                  <a:schemeClr val="bg1"/>
                </a:solidFill>
                <a:latin typeface="Times New Roman" pitchFamily="18" charset="0"/>
                <a:cs typeface="Times New Roman" pitchFamily="18" charset="0"/>
                <a:sym typeface="Wingdings" pitchFamily="2" charset="2"/>
              </a:rPr>
              <a:t>(διαχειρίζομαι)  κατάληξη σε</a:t>
            </a:r>
          </a:p>
          <a:p>
            <a:pPr algn="r"/>
            <a:r>
              <a:rPr lang="el-GR" sz="4400" b="1" dirty="0" smtClean="0">
                <a:solidFill>
                  <a:schemeClr val="accent6">
                    <a:lumMod val="75000"/>
                  </a:schemeClr>
                </a:solidFill>
                <a:latin typeface="Times New Roman" pitchFamily="18" charset="0"/>
                <a:cs typeface="Times New Roman" pitchFamily="18" charset="0"/>
                <a:sym typeface="Wingdings" pitchFamily="2" charset="2"/>
              </a:rPr>
              <a:t> –ίση</a:t>
            </a:r>
          </a:p>
          <a:p>
            <a:pPr algn="ctr"/>
            <a:r>
              <a:rPr lang="el-GR" sz="4400" b="1" dirty="0">
                <a:solidFill>
                  <a:schemeClr val="bg1"/>
                </a:solidFill>
                <a:latin typeface="Times New Roman" pitchFamily="18" charset="0"/>
                <a:cs typeface="Times New Roman" pitchFamily="18" charset="0"/>
                <a:sym typeface="Wingdings" pitchFamily="2" charset="2"/>
              </a:rPr>
              <a:t>π</a:t>
            </a:r>
            <a:r>
              <a:rPr lang="el-GR" sz="4400" b="1" dirty="0" smtClean="0">
                <a:solidFill>
                  <a:schemeClr val="bg1"/>
                </a:solidFill>
                <a:latin typeface="Times New Roman" pitchFamily="18" charset="0"/>
                <a:cs typeface="Times New Roman" pitchFamily="18" charset="0"/>
                <a:sym typeface="Wingdings" pitchFamily="2" charset="2"/>
              </a:rPr>
              <a:t>.χ. Η διαχείρ</a:t>
            </a:r>
            <a:r>
              <a:rPr lang="el-GR" sz="4400" b="1" dirty="0" smtClean="0">
                <a:solidFill>
                  <a:schemeClr val="accent6">
                    <a:lumMod val="75000"/>
                  </a:schemeClr>
                </a:solidFill>
                <a:latin typeface="Times New Roman" pitchFamily="18" charset="0"/>
                <a:cs typeface="Times New Roman" pitchFamily="18" charset="0"/>
                <a:sym typeface="Wingdings" pitchFamily="2" charset="2"/>
              </a:rPr>
              <a:t>ιση</a:t>
            </a:r>
            <a:r>
              <a:rPr lang="el-GR" sz="4400" b="1" dirty="0" smtClean="0">
                <a:solidFill>
                  <a:schemeClr val="bg1"/>
                </a:solidFill>
                <a:latin typeface="Times New Roman" pitchFamily="18" charset="0"/>
                <a:cs typeface="Times New Roman" pitchFamily="18" charset="0"/>
                <a:sym typeface="Wingdings" pitchFamily="2" charset="2"/>
              </a:rPr>
              <a:t> της επιχείρ</a:t>
            </a:r>
            <a:r>
              <a:rPr lang="el-GR" sz="4400" b="1" dirty="0" smtClean="0">
                <a:solidFill>
                  <a:srgbClr val="00FF00"/>
                </a:solidFill>
                <a:latin typeface="Times New Roman" pitchFamily="18" charset="0"/>
                <a:cs typeface="Times New Roman" pitchFamily="18" charset="0"/>
                <a:sym typeface="Wingdings" pitchFamily="2" charset="2"/>
              </a:rPr>
              <a:t>ησης</a:t>
            </a:r>
            <a:r>
              <a:rPr lang="el-GR" sz="4400" b="1" dirty="0" smtClean="0">
                <a:solidFill>
                  <a:schemeClr val="bg1"/>
                </a:solidFill>
                <a:latin typeface="Times New Roman" pitchFamily="18" charset="0"/>
                <a:cs typeface="Times New Roman" pitchFamily="18" charset="0"/>
                <a:sym typeface="Wingdings" pitchFamily="2" charset="2"/>
              </a:rPr>
              <a:t> </a:t>
            </a:r>
            <a:endParaRPr lang="en-GB" sz="4400" b="1" dirty="0">
              <a:solidFill>
                <a:schemeClr val="bg1"/>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49155" name="Picture 3"/>
          <p:cNvPicPr>
            <a:picLocks noChangeAspect="1" noChangeArrowheads="1"/>
          </p:cNvPicPr>
          <p:nvPr/>
        </p:nvPicPr>
        <p:blipFill>
          <a:blip r:embed="rId3"/>
          <a:srcRect b="25462"/>
          <a:stretch>
            <a:fillRect/>
          </a:stretch>
        </p:blipFill>
        <p:spPr bwMode="auto">
          <a:xfrm>
            <a:off x="716728" y="635773"/>
            <a:ext cx="8021429" cy="5143536"/>
          </a:xfrm>
          <a:prstGeom prst="rect">
            <a:avLst/>
          </a:prstGeom>
          <a:noFill/>
          <a:ln w="9525">
            <a:noFill/>
            <a:miter lim="800000"/>
            <a:headEnd/>
            <a:tailEnd/>
          </a:ln>
          <a:effectLst/>
        </p:spPr>
      </p:pic>
      <p:sp>
        <p:nvSpPr>
          <p:cNvPr id="12" name="TextBox 11"/>
          <p:cNvSpPr txBox="1"/>
          <p:nvPr/>
        </p:nvSpPr>
        <p:spPr>
          <a:xfrm>
            <a:off x="1502546" y="5850747"/>
            <a:ext cx="6357982" cy="830997"/>
          </a:xfrm>
          <a:prstGeom prst="rect">
            <a:avLst/>
          </a:prstGeom>
          <a:noFill/>
        </p:spPr>
        <p:txBody>
          <a:bodyPr wrap="square" rtlCol="0">
            <a:spAutoFit/>
          </a:bodyPr>
          <a:lstStyle/>
          <a:p>
            <a:r>
              <a:rPr lang="el-GR" sz="2800" b="1" dirty="0" smtClean="0">
                <a:solidFill>
                  <a:schemeClr val="bg1"/>
                </a:solidFill>
                <a:latin typeface="Times New Roman" pitchFamily="18" charset="0"/>
                <a:cs typeface="Times New Roman" pitchFamily="18" charset="0"/>
              </a:rPr>
              <a:t> </a:t>
            </a:r>
            <a:r>
              <a:rPr lang="el-GR" sz="4800" b="1" dirty="0" smtClean="0">
                <a:solidFill>
                  <a:schemeClr val="bg1"/>
                </a:solidFill>
                <a:latin typeface="Times New Roman" pitchFamily="18" charset="0"/>
                <a:cs typeface="Times New Roman" pitchFamily="18" charset="0"/>
              </a:rPr>
              <a:t>εγχειρ</a:t>
            </a:r>
            <a:r>
              <a:rPr lang="el-GR" sz="4800" b="1" dirty="0" smtClean="0">
                <a:solidFill>
                  <a:srgbClr val="00FF00"/>
                </a:solidFill>
                <a:latin typeface="Times New Roman" pitchFamily="18" charset="0"/>
                <a:cs typeface="Times New Roman" pitchFamily="18" charset="0"/>
              </a:rPr>
              <a:t>ίζω</a:t>
            </a:r>
            <a:r>
              <a:rPr lang="el-GR" sz="4800" b="1" dirty="0" smtClean="0">
                <a:solidFill>
                  <a:schemeClr val="bg1"/>
                </a:solidFill>
                <a:latin typeface="Times New Roman" pitchFamily="18" charset="0"/>
                <a:cs typeface="Times New Roman" pitchFamily="18" charset="0"/>
              </a:rPr>
              <a:t> και εγχειρ</a:t>
            </a:r>
            <a:r>
              <a:rPr lang="el-GR" sz="4800" b="1" dirty="0" smtClean="0">
                <a:solidFill>
                  <a:schemeClr val="accent6">
                    <a:lumMod val="75000"/>
                  </a:schemeClr>
                </a:solidFill>
                <a:latin typeface="Times New Roman" pitchFamily="18" charset="0"/>
                <a:cs typeface="Times New Roman" pitchFamily="18" charset="0"/>
              </a:rPr>
              <a:t>ώ</a:t>
            </a:r>
            <a:r>
              <a:rPr lang="el-GR" sz="4800" b="1" dirty="0" smtClean="0">
                <a:solidFill>
                  <a:schemeClr val="bg1"/>
                </a:solidFill>
                <a:latin typeface="Times New Roman" pitchFamily="18" charset="0"/>
                <a:cs typeface="Times New Roman" pitchFamily="18" charset="0"/>
              </a:rPr>
              <a:t> </a:t>
            </a:r>
            <a:endParaRPr lang="en-GB" sz="4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5" name="TextBox 4"/>
          <p:cNvSpPr txBox="1"/>
          <p:nvPr/>
        </p:nvSpPr>
        <p:spPr>
          <a:xfrm>
            <a:off x="931042" y="2707475"/>
            <a:ext cx="7715304" cy="1200329"/>
          </a:xfrm>
          <a:prstGeom prst="rect">
            <a:avLst/>
          </a:prstGeom>
          <a:noFill/>
        </p:spPr>
        <p:txBody>
          <a:bodyPr wrap="square" rtlCol="0">
            <a:spAutoFit/>
          </a:bodyPr>
          <a:lstStyle/>
          <a:p>
            <a:pPr algn="ctr"/>
            <a:r>
              <a:rPr lang="el-GR" sz="7200" dirty="0" smtClean="0">
                <a:solidFill>
                  <a:schemeClr val="bg1"/>
                </a:solidFill>
                <a:latin typeface="Times New Roman" pitchFamily="18" charset="0"/>
                <a:cs typeface="Times New Roman" pitchFamily="18" charset="0"/>
              </a:rPr>
              <a:t>Το τελικό </a:t>
            </a:r>
            <a:r>
              <a:rPr lang="el-GR" sz="7200" dirty="0" smtClean="0">
                <a:solidFill>
                  <a:srgbClr val="FFFF00"/>
                </a:solidFill>
                <a:latin typeface="Times New Roman" pitchFamily="18" charset="0"/>
                <a:cs typeface="Times New Roman" pitchFamily="18" charset="0"/>
              </a:rPr>
              <a:t>ν</a:t>
            </a:r>
            <a:r>
              <a:rPr lang="el-GR" sz="7200" dirty="0" smtClean="0">
                <a:solidFill>
                  <a:schemeClr val="bg1"/>
                </a:solidFill>
                <a:latin typeface="Times New Roman" pitchFamily="18" charset="0"/>
                <a:cs typeface="Times New Roman" pitchFamily="18" charset="0"/>
              </a:rPr>
              <a:t> </a:t>
            </a:r>
            <a:endParaRPr lang="en-GB" sz="7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870" y="564335"/>
            <a:ext cx="8667542" cy="6357982"/>
          </a:xfrm>
          <a:solidFill>
            <a:schemeClr val="accent3">
              <a:lumMod val="60000"/>
              <a:lumOff val="40000"/>
            </a:schemeClr>
          </a:solidFill>
        </p:spPr>
        <p:txBody>
          <a:bodyPr>
            <a:normAutofit fontScale="70000" lnSpcReduction="20000"/>
          </a:bodyPr>
          <a:lstStyle/>
          <a:p>
            <a:pPr algn="ctr">
              <a:buNone/>
            </a:pPr>
            <a:r>
              <a:rPr lang="el-GR" sz="4000" b="1" u="sng" dirty="0" smtClean="0">
                <a:latin typeface="Times New Roman" pitchFamily="18" charset="0"/>
                <a:cs typeface="Times New Roman" pitchFamily="18" charset="0"/>
              </a:rPr>
              <a:t>ΟΜΑΔΑ Α</a:t>
            </a:r>
            <a:r>
              <a:rPr lang="el-GR" sz="4000" dirty="0" smtClean="0">
                <a:solidFill>
                  <a:srgbClr val="00FF00"/>
                </a:solidFill>
                <a:latin typeface="Times New Roman" pitchFamily="18" charset="0"/>
                <a:cs typeface="Times New Roman" pitchFamily="18" charset="0"/>
              </a:rPr>
              <a:t> </a:t>
            </a:r>
            <a:endParaRPr lang="en-GB" sz="4000" dirty="0" smtClean="0">
              <a:solidFill>
                <a:srgbClr val="00FF00"/>
              </a:solidFill>
              <a:latin typeface="Times New Roman" pitchFamily="18" charset="0"/>
              <a:cs typeface="Times New Roman" pitchFamily="18" charset="0"/>
            </a:endParaRPr>
          </a:p>
          <a:p>
            <a:pPr>
              <a:buNone/>
            </a:pPr>
            <a:r>
              <a:rPr lang="el-GR" sz="4000" b="1" dirty="0" smtClean="0">
                <a:latin typeface="Times New Roman" pitchFamily="18" charset="0"/>
                <a:cs typeface="Times New Roman" pitchFamily="18" charset="0"/>
              </a:rPr>
              <a:t>Να εντοπίσετε τα ορθογραφικά λάθη</a:t>
            </a:r>
            <a:r>
              <a:rPr lang="el-GR" sz="4000" dirty="0" smtClean="0">
                <a:latin typeface="Times New Roman" pitchFamily="18" charset="0"/>
                <a:cs typeface="Times New Roman" pitchFamily="18" charset="0"/>
              </a:rPr>
              <a:t> </a:t>
            </a:r>
            <a:endParaRPr lang="en-GB" sz="4000" dirty="0" smtClean="0">
              <a:latin typeface="Times New Roman" pitchFamily="18" charset="0"/>
              <a:cs typeface="Times New Roman" pitchFamily="18" charset="0"/>
            </a:endParaRPr>
          </a:p>
          <a:p>
            <a:pPr algn="r">
              <a:buNone/>
            </a:pPr>
            <a:endParaRPr lang="el-GR" sz="4000" dirty="0" smtClean="0">
              <a:latin typeface="Times New Roman" pitchFamily="18" charset="0"/>
              <a:cs typeface="Times New Roman" pitchFamily="18" charset="0"/>
            </a:endParaRPr>
          </a:p>
          <a:p>
            <a:pPr algn="r">
              <a:buNone/>
            </a:pPr>
            <a:r>
              <a:rPr lang="el-GR" sz="4000" dirty="0" smtClean="0">
                <a:latin typeface="Times New Roman" pitchFamily="18" charset="0"/>
                <a:cs typeface="Times New Roman" pitchFamily="18" charset="0"/>
              </a:rPr>
              <a:t>Λευκωσία, 2 Μαρτίου 2016</a:t>
            </a:r>
            <a:endParaRPr lang="en-GB" sz="4000" dirty="0" smtClean="0">
              <a:latin typeface="Times New Roman" pitchFamily="18" charset="0"/>
              <a:cs typeface="Times New Roman" pitchFamily="18" charset="0"/>
            </a:endParaRPr>
          </a:p>
          <a:p>
            <a:pPr>
              <a:buNone/>
            </a:pPr>
            <a:r>
              <a:rPr lang="el-GR" sz="4000" dirty="0" smtClean="0">
                <a:latin typeface="Times New Roman" pitchFamily="18" charset="0"/>
                <a:cs typeface="Times New Roman" pitchFamily="18" charset="0"/>
              </a:rPr>
              <a:t>Αξιότιμε κύριε Υπουργέ,</a:t>
            </a:r>
            <a:endParaRPr lang="en-GB" sz="4000" dirty="0" smtClean="0">
              <a:latin typeface="Times New Roman" pitchFamily="18" charset="0"/>
              <a:cs typeface="Times New Roman" pitchFamily="18" charset="0"/>
            </a:endParaRPr>
          </a:p>
          <a:p>
            <a:pPr>
              <a:buNone/>
            </a:pPr>
            <a:endParaRPr lang="el-GR" sz="4000" dirty="0" smtClean="0">
              <a:latin typeface="Times New Roman" pitchFamily="18" charset="0"/>
              <a:cs typeface="Times New Roman" pitchFamily="18" charset="0"/>
            </a:endParaRPr>
          </a:p>
          <a:p>
            <a:pPr marL="0" indent="0" algn="just">
              <a:buNone/>
            </a:pPr>
            <a:r>
              <a:rPr lang="el-GR" dirty="0" smtClean="0">
                <a:latin typeface="Times New Roman" pitchFamily="18" charset="0"/>
                <a:cs typeface="Times New Roman" pitchFamily="18" charset="0"/>
              </a:rPr>
              <a:t>Μετά </a:t>
            </a:r>
            <a:r>
              <a:rPr lang="el-GR" dirty="0">
                <a:latin typeface="Times New Roman" pitchFamily="18" charset="0"/>
                <a:cs typeface="Times New Roman" pitchFamily="18" charset="0"/>
              </a:rPr>
              <a:t>από πολύ σκέψη, πολλή κόπο και πολύ θάρρος σας γράφω αυτήν την επιστολή. Κατ’ αρχάς, θα ήθελα να σας ευχαριστήσω πολλοί για το όλο έργο που επιτελείται. Λέγετε ότι πράττετε σπουδαίο έργο και έτσι πρέπει να </a:t>
            </a:r>
            <a:r>
              <a:rPr lang="el-GR" dirty="0" err="1">
                <a:latin typeface="Times New Roman" pitchFamily="18" charset="0"/>
                <a:cs typeface="Times New Roman" pitchFamily="18" charset="0"/>
              </a:rPr>
              <a:t>συνεχίσεται</a:t>
            </a:r>
            <a:r>
              <a:rPr lang="el-GR" dirty="0">
                <a:latin typeface="Times New Roman" pitchFamily="18" charset="0"/>
                <a:cs typeface="Times New Roman" pitchFamily="18" charset="0"/>
              </a:rPr>
              <a:t> διότι αυτό απαιτείτε από την κοινωνία.</a:t>
            </a:r>
          </a:p>
          <a:p>
            <a:pPr marL="0" indent="0" algn="just">
              <a:buNone/>
            </a:pPr>
            <a:r>
              <a:rPr lang="el-GR" dirty="0" smtClean="0">
                <a:latin typeface="Times New Roman" pitchFamily="18" charset="0"/>
                <a:cs typeface="Times New Roman" pitchFamily="18" charset="0"/>
              </a:rPr>
              <a:t>Η </a:t>
            </a:r>
            <a:r>
              <a:rPr lang="el-GR" dirty="0">
                <a:latin typeface="Times New Roman" pitchFamily="18" charset="0"/>
                <a:cs typeface="Times New Roman" pitchFamily="18" charset="0"/>
              </a:rPr>
              <a:t>ανόρθωση της οικονομίας είναι ένα μείζων θέμα σήμερα. Υπήρξατε παρόν στο συνέδριο για εξυγίανση του οικονομικού γίγνεσθαι και αυτό αποτελεί τιμή για εσάς. Ωστόσο, </a:t>
            </a:r>
            <a:r>
              <a:rPr lang="el-GR" dirty="0" err="1">
                <a:latin typeface="Times New Roman" pitchFamily="18" charset="0"/>
                <a:cs typeface="Times New Roman" pitchFamily="18" charset="0"/>
              </a:rPr>
              <a:t>στέλνωντας</a:t>
            </a:r>
            <a:r>
              <a:rPr lang="el-GR" dirty="0">
                <a:latin typeface="Times New Roman" pitchFamily="18" charset="0"/>
                <a:cs typeface="Times New Roman" pitchFamily="18" charset="0"/>
              </a:rPr>
              <a:t> αυτήν την επιστολή, πέρα από επευφημίες, θα ήθελα να σας υπενθυμίσω ότι εφαρμόζοντας και </a:t>
            </a:r>
            <a:r>
              <a:rPr lang="el-GR" dirty="0" err="1">
                <a:latin typeface="Times New Roman" pitchFamily="18" charset="0"/>
                <a:cs typeface="Times New Roman" pitchFamily="18" charset="0"/>
              </a:rPr>
              <a:t>χρησιμοποιόντας</a:t>
            </a:r>
            <a:r>
              <a:rPr lang="el-GR" dirty="0">
                <a:latin typeface="Times New Roman" pitchFamily="18" charset="0"/>
                <a:cs typeface="Times New Roman" pitchFamily="18" charset="0"/>
              </a:rPr>
              <a:t> σωστή πολιτική θα αποφύγουμε τα χειρότερα. </a:t>
            </a:r>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28517" y="0"/>
            <a:ext cx="9548871" cy="7272338"/>
          </a:xfrm>
          <a:prstGeom prst="rect">
            <a:avLst/>
          </a:prstGeom>
          <a:noFill/>
        </p:spPr>
      </p:pic>
      <p:sp>
        <p:nvSpPr>
          <p:cNvPr id="8" name="Content Placeholder 7"/>
          <p:cNvSpPr>
            <a:spLocks noGrp="1"/>
          </p:cNvSpPr>
          <p:nvPr>
            <p:ph idx="1"/>
          </p:nvPr>
        </p:nvSpPr>
        <p:spPr>
          <a:xfrm>
            <a:off x="502414" y="492896"/>
            <a:ext cx="8643998" cy="6167609"/>
          </a:xfrm>
        </p:spPr>
        <p:txBody>
          <a:bodyPr>
            <a:normAutofit fontScale="92500" lnSpcReduction="20000"/>
          </a:bodyPr>
          <a:lstStyle/>
          <a:p>
            <a:pPr algn="ctr">
              <a:buNone/>
            </a:pPr>
            <a:r>
              <a:rPr lang="el-GR" sz="3800" b="1" dirty="0" smtClean="0">
                <a:solidFill>
                  <a:schemeClr val="bg1"/>
                </a:solidFill>
                <a:latin typeface="Times New Roman" pitchFamily="18" charset="0"/>
                <a:cs typeface="Times New Roman" pitchFamily="18" charset="0"/>
              </a:rPr>
              <a:t>ΜΙΑ ΠΡΟΤΑΣΗ</a:t>
            </a:r>
          </a:p>
          <a:p>
            <a:pPr algn="ctr">
              <a:buNone/>
            </a:pPr>
            <a:r>
              <a:rPr lang="el-GR" sz="3800" b="1" dirty="0" smtClean="0">
                <a:solidFill>
                  <a:schemeClr val="bg1"/>
                </a:solidFill>
                <a:latin typeface="Times New Roman" pitchFamily="18" charset="0"/>
                <a:cs typeface="Times New Roman" pitchFamily="18" charset="0"/>
              </a:rPr>
              <a:t>Το τελικό </a:t>
            </a:r>
            <a:r>
              <a:rPr lang="el-GR" sz="3800" b="1" dirty="0" smtClean="0">
                <a:solidFill>
                  <a:schemeClr val="bg1"/>
                </a:solidFill>
                <a:latin typeface="Times New Roman" pitchFamily="18" charset="0"/>
                <a:cs typeface="Times New Roman" pitchFamily="18" charset="0"/>
              </a:rPr>
              <a:t>ν διατηρείται</a:t>
            </a:r>
            <a:r>
              <a:rPr lang="el-GR" sz="3800" b="1" dirty="0" smtClean="0">
                <a:solidFill>
                  <a:schemeClr val="bg1"/>
                </a:solidFill>
                <a:latin typeface="Times New Roman" pitchFamily="18" charset="0"/>
                <a:cs typeface="Times New Roman" pitchFamily="18" charset="0"/>
              </a:rPr>
              <a:t>: </a:t>
            </a:r>
          </a:p>
          <a:p>
            <a:pPr algn="just">
              <a:buNone/>
            </a:pPr>
            <a:r>
              <a:rPr lang="el-GR" sz="3300" b="1" dirty="0" smtClean="0">
                <a:solidFill>
                  <a:schemeClr val="bg1"/>
                </a:solidFill>
                <a:latin typeface="Times New Roman" pitchFamily="18" charset="0"/>
                <a:cs typeface="Times New Roman" pitchFamily="18" charset="0"/>
              </a:rPr>
              <a:t>Α) </a:t>
            </a:r>
            <a:r>
              <a:rPr lang="el-GR" sz="3300" b="1" dirty="0" smtClean="0">
                <a:solidFill>
                  <a:srgbClr val="00FF00"/>
                </a:solidFill>
                <a:latin typeface="Times New Roman" pitchFamily="18" charset="0"/>
                <a:cs typeface="Times New Roman" pitchFamily="18" charset="0"/>
              </a:rPr>
              <a:t>πάντοτε στην αιτιατική ενικού αρσενικού άρθρου ή αντωνυμίας γένους αρσενικού </a:t>
            </a:r>
            <a:r>
              <a:rPr lang="el-GR" sz="3300" b="1" dirty="0" smtClean="0">
                <a:solidFill>
                  <a:schemeClr val="bg1"/>
                </a:solidFill>
                <a:latin typeface="Times New Roman" pitchFamily="18" charset="0"/>
                <a:cs typeface="Times New Roman" pitchFamily="18" charset="0"/>
              </a:rPr>
              <a:t>(τον αέρα, τον Βασίλη, </a:t>
            </a:r>
            <a:r>
              <a:rPr lang="el-GR" sz="3300" b="1" dirty="0" smtClean="0">
                <a:solidFill>
                  <a:schemeClr val="bg1"/>
                </a:solidFill>
                <a:latin typeface="Times New Roman" pitchFamily="18" charset="0"/>
                <a:cs typeface="Times New Roman" pitchFamily="18" charset="0"/>
              </a:rPr>
              <a:t>έναν, αυτόν, </a:t>
            </a:r>
            <a:r>
              <a:rPr lang="el-GR" sz="3300" b="1" dirty="0" smtClean="0">
                <a:solidFill>
                  <a:schemeClr val="bg1"/>
                </a:solidFill>
                <a:latin typeface="Times New Roman" pitchFamily="18" charset="0"/>
                <a:cs typeface="Times New Roman" pitchFamily="18" charset="0"/>
              </a:rPr>
              <a:t>κανέναν κτλ)</a:t>
            </a:r>
          </a:p>
          <a:p>
            <a:pPr algn="just">
              <a:buNone/>
            </a:pPr>
            <a:endParaRPr lang="en-GB" sz="3300" b="1" dirty="0" smtClean="0">
              <a:solidFill>
                <a:schemeClr val="bg1"/>
              </a:solidFill>
              <a:latin typeface="Times New Roman" pitchFamily="18" charset="0"/>
              <a:cs typeface="Times New Roman" pitchFamily="18" charset="0"/>
            </a:endParaRPr>
          </a:p>
          <a:p>
            <a:pPr algn="just">
              <a:buNone/>
            </a:pPr>
            <a:r>
              <a:rPr lang="el-GR" sz="3300" b="1" dirty="0" smtClean="0">
                <a:solidFill>
                  <a:schemeClr val="bg1"/>
                </a:solidFill>
                <a:latin typeface="Times New Roman" pitchFamily="18" charset="0"/>
                <a:cs typeface="Times New Roman" pitchFamily="18" charset="0"/>
              </a:rPr>
              <a:t>Β) </a:t>
            </a:r>
            <a:r>
              <a:rPr lang="el-GR" sz="3300" b="1" dirty="0" smtClean="0">
                <a:solidFill>
                  <a:srgbClr val="00FF00"/>
                </a:solidFill>
                <a:latin typeface="Times New Roman" pitchFamily="18" charset="0"/>
                <a:cs typeface="Times New Roman" pitchFamily="18" charset="0"/>
              </a:rPr>
              <a:t>πάντοτε στα αρνητικά </a:t>
            </a:r>
            <a:r>
              <a:rPr lang="el-GR" sz="3300" b="1" dirty="0" smtClean="0">
                <a:solidFill>
                  <a:srgbClr val="FFFF00"/>
                </a:solidFill>
                <a:latin typeface="Times New Roman" pitchFamily="18" charset="0"/>
                <a:cs typeface="Times New Roman" pitchFamily="18" charset="0"/>
              </a:rPr>
              <a:t>δεν, μην </a:t>
            </a:r>
            <a:r>
              <a:rPr lang="el-GR" sz="3300" b="1" dirty="0" smtClean="0">
                <a:solidFill>
                  <a:srgbClr val="00FF00"/>
                </a:solidFill>
                <a:latin typeface="Times New Roman" pitchFamily="18" charset="0"/>
                <a:cs typeface="Times New Roman" pitchFamily="18" charset="0"/>
              </a:rPr>
              <a:t>και στο </a:t>
            </a:r>
            <a:r>
              <a:rPr lang="el-GR" sz="3300" b="1" dirty="0" smtClean="0">
                <a:solidFill>
                  <a:srgbClr val="FFFF00"/>
                </a:solidFill>
                <a:latin typeface="Times New Roman" pitchFamily="18" charset="0"/>
                <a:cs typeface="Times New Roman" pitchFamily="18" charset="0"/>
              </a:rPr>
              <a:t>σαν</a:t>
            </a:r>
            <a:r>
              <a:rPr lang="el-GR" sz="3300" b="1" dirty="0" smtClean="0">
                <a:solidFill>
                  <a:srgbClr val="00FF00"/>
                </a:solidFill>
                <a:latin typeface="Times New Roman" pitchFamily="18" charset="0"/>
                <a:cs typeface="Times New Roman" pitchFamily="18" charset="0"/>
              </a:rPr>
              <a:t> </a:t>
            </a:r>
            <a:r>
              <a:rPr lang="el-GR" sz="3300" b="1" dirty="0" smtClean="0">
                <a:solidFill>
                  <a:schemeClr val="bg1"/>
                </a:solidFill>
                <a:latin typeface="Times New Roman" pitchFamily="18" charset="0"/>
                <a:cs typeface="Times New Roman" pitchFamily="18" charset="0"/>
              </a:rPr>
              <a:t>(δεν ξέρω, μην μιλάς, σαν βράχος)</a:t>
            </a:r>
          </a:p>
          <a:p>
            <a:pPr algn="just">
              <a:buNone/>
            </a:pPr>
            <a:endParaRPr lang="en-GB" sz="3300" b="1" dirty="0" smtClean="0">
              <a:solidFill>
                <a:schemeClr val="bg1"/>
              </a:solidFill>
              <a:latin typeface="Times New Roman" pitchFamily="18" charset="0"/>
              <a:cs typeface="Times New Roman" pitchFamily="18" charset="0"/>
            </a:endParaRPr>
          </a:p>
          <a:p>
            <a:pPr algn="just">
              <a:buNone/>
            </a:pPr>
            <a:r>
              <a:rPr lang="el-GR" sz="3300" b="1" dirty="0">
                <a:solidFill>
                  <a:schemeClr val="bg1"/>
                </a:solidFill>
                <a:latin typeface="Times New Roman" pitchFamily="18" charset="0"/>
                <a:cs typeface="Times New Roman" pitchFamily="18" charset="0"/>
              </a:rPr>
              <a:t>Γ</a:t>
            </a:r>
            <a:r>
              <a:rPr lang="el-GR" sz="3300" b="1" dirty="0" smtClean="0">
                <a:solidFill>
                  <a:schemeClr val="bg1"/>
                </a:solidFill>
                <a:latin typeface="Times New Roman" pitchFamily="18" charset="0"/>
                <a:cs typeface="Times New Roman" pitchFamily="18" charset="0"/>
              </a:rPr>
              <a:t>) </a:t>
            </a:r>
            <a:r>
              <a:rPr lang="el-GR" sz="3300" b="1" dirty="0" smtClean="0">
                <a:solidFill>
                  <a:srgbClr val="00FF00"/>
                </a:solidFill>
                <a:latin typeface="Times New Roman" pitchFamily="18" charset="0"/>
                <a:cs typeface="Times New Roman" pitchFamily="18" charset="0"/>
              </a:rPr>
              <a:t>πάντοτε στην αιτιατική ενικού θηλυκού άρθρου όταν η επόμενη λέξη </a:t>
            </a:r>
            <a:r>
              <a:rPr lang="el-GR" sz="3300" b="1" dirty="0" smtClean="0">
                <a:solidFill>
                  <a:srgbClr val="FFFF00"/>
                </a:solidFill>
                <a:latin typeface="Times New Roman" pitchFamily="18" charset="0"/>
                <a:cs typeface="Times New Roman" pitchFamily="18" charset="0"/>
              </a:rPr>
              <a:t>αρχίζει από φωνήεν ή </a:t>
            </a:r>
            <a:r>
              <a:rPr lang="el-GR" sz="3300" b="1" dirty="0">
                <a:solidFill>
                  <a:srgbClr val="FFFF00"/>
                </a:solidFill>
                <a:latin typeface="Times New Roman" pitchFamily="18" charset="0"/>
                <a:cs typeface="Times New Roman" pitchFamily="18" charset="0"/>
              </a:rPr>
              <a:t>από τα σύμφωνα κ</a:t>
            </a:r>
            <a:r>
              <a:rPr lang="el-GR" sz="3300" b="1" dirty="0" smtClean="0">
                <a:solidFill>
                  <a:srgbClr val="FFFF00"/>
                </a:solidFill>
                <a:latin typeface="Times New Roman" pitchFamily="18" charset="0"/>
                <a:cs typeface="Times New Roman" pitchFamily="18" charset="0"/>
              </a:rPr>
              <a:t>, π, τ</a:t>
            </a:r>
            <a:r>
              <a:rPr lang="el-GR" sz="3300" b="1" dirty="0">
                <a:solidFill>
                  <a:srgbClr val="FFFF00"/>
                </a:solidFill>
                <a:latin typeface="Times New Roman" pitchFamily="18" charset="0"/>
                <a:cs typeface="Times New Roman" pitchFamily="18" charset="0"/>
              </a:rPr>
              <a:t>, </a:t>
            </a:r>
            <a:r>
              <a:rPr lang="el-GR" sz="3300" b="1" dirty="0" err="1">
                <a:solidFill>
                  <a:srgbClr val="FFFF00"/>
                </a:solidFill>
                <a:latin typeface="Times New Roman" pitchFamily="18" charset="0"/>
                <a:cs typeface="Times New Roman" pitchFamily="18" charset="0"/>
              </a:rPr>
              <a:t>μπ</a:t>
            </a:r>
            <a:r>
              <a:rPr lang="el-GR" sz="3300" b="1" dirty="0">
                <a:solidFill>
                  <a:srgbClr val="FFFF00"/>
                </a:solidFill>
                <a:latin typeface="Times New Roman" pitchFamily="18" charset="0"/>
                <a:cs typeface="Times New Roman" pitchFamily="18" charset="0"/>
              </a:rPr>
              <a:t>, </a:t>
            </a:r>
            <a:r>
              <a:rPr lang="el-GR" sz="3300" b="1" dirty="0" err="1">
                <a:solidFill>
                  <a:srgbClr val="FFFF00"/>
                </a:solidFill>
                <a:latin typeface="Times New Roman" pitchFamily="18" charset="0"/>
                <a:cs typeface="Times New Roman" pitchFamily="18" charset="0"/>
              </a:rPr>
              <a:t>ντ</a:t>
            </a:r>
            <a:r>
              <a:rPr lang="el-GR" sz="3300" b="1" dirty="0">
                <a:solidFill>
                  <a:srgbClr val="FFFF00"/>
                </a:solidFill>
                <a:latin typeface="Times New Roman" pitchFamily="18" charset="0"/>
                <a:cs typeface="Times New Roman" pitchFamily="18" charset="0"/>
              </a:rPr>
              <a:t>, </a:t>
            </a:r>
            <a:r>
              <a:rPr lang="el-GR" sz="3300" b="1" dirty="0" err="1">
                <a:solidFill>
                  <a:srgbClr val="FFFF00"/>
                </a:solidFill>
                <a:latin typeface="Times New Roman" pitchFamily="18" charset="0"/>
                <a:cs typeface="Times New Roman" pitchFamily="18" charset="0"/>
              </a:rPr>
              <a:t>γκ</a:t>
            </a:r>
            <a:r>
              <a:rPr lang="el-GR" sz="3300" b="1" dirty="0">
                <a:solidFill>
                  <a:srgbClr val="FFFF00"/>
                </a:solidFill>
                <a:latin typeface="Times New Roman" pitchFamily="18" charset="0"/>
                <a:cs typeface="Times New Roman" pitchFamily="18" charset="0"/>
              </a:rPr>
              <a:t>, </a:t>
            </a:r>
            <a:r>
              <a:rPr lang="el-GR" sz="3300" b="1" dirty="0" err="1">
                <a:solidFill>
                  <a:srgbClr val="FFFF00"/>
                </a:solidFill>
                <a:latin typeface="Times New Roman" pitchFamily="18" charset="0"/>
                <a:cs typeface="Times New Roman" pitchFamily="18" charset="0"/>
              </a:rPr>
              <a:t>τς</a:t>
            </a:r>
            <a:r>
              <a:rPr lang="el-GR" sz="3300" b="1" dirty="0">
                <a:solidFill>
                  <a:srgbClr val="FFFF00"/>
                </a:solidFill>
                <a:latin typeface="Times New Roman" pitchFamily="18" charset="0"/>
                <a:cs typeface="Times New Roman" pitchFamily="18" charset="0"/>
              </a:rPr>
              <a:t>, </a:t>
            </a:r>
            <a:r>
              <a:rPr lang="el-GR" sz="3300" b="1" dirty="0" err="1">
                <a:solidFill>
                  <a:srgbClr val="FFFF00"/>
                </a:solidFill>
                <a:latin typeface="Times New Roman" pitchFamily="18" charset="0"/>
                <a:cs typeface="Times New Roman" pitchFamily="18" charset="0"/>
              </a:rPr>
              <a:t>τζ</a:t>
            </a:r>
            <a:r>
              <a:rPr lang="el-GR" sz="3300" b="1" dirty="0">
                <a:solidFill>
                  <a:srgbClr val="FFFF00"/>
                </a:solidFill>
                <a:latin typeface="Times New Roman" pitchFamily="18" charset="0"/>
                <a:cs typeface="Times New Roman" pitchFamily="18" charset="0"/>
              </a:rPr>
              <a:t>, </a:t>
            </a:r>
            <a:r>
              <a:rPr lang="el-GR" sz="3300" b="1" dirty="0" err="1">
                <a:solidFill>
                  <a:srgbClr val="FFFF00"/>
                </a:solidFill>
                <a:latin typeface="Times New Roman" pitchFamily="18" charset="0"/>
                <a:cs typeface="Times New Roman" pitchFamily="18" charset="0"/>
              </a:rPr>
              <a:t>ντς</a:t>
            </a:r>
            <a:r>
              <a:rPr lang="el-GR" sz="3300" b="1" dirty="0">
                <a:solidFill>
                  <a:srgbClr val="FFFF00"/>
                </a:solidFill>
                <a:latin typeface="Times New Roman" pitchFamily="18" charset="0"/>
                <a:cs typeface="Times New Roman" pitchFamily="18" charset="0"/>
              </a:rPr>
              <a:t>, </a:t>
            </a:r>
            <a:r>
              <a:rPr lang="el-GR" sz="3300" b="1" dirty="0" err="1">
                <a:solidFill>
                  <a:srgbClr val="FFFF00"/>
                </a:solidFill>
                <a:latin typeface="Times New Roman" pitchFamily="18" charset="0"/>
                <a:cs typeface="Times New Roman" pitchFamily="18" charset="0"/>
              </a:rPr>
              <a:t>ντζ</a:t>
            </a:r>
            <a:r>
              <a:rPr lang="el-GR" sz="3300" b="1" dirty="0">
                <a:solidFill>
                  <a:srgbClr val="FFFF00"/>
                </a:solidFill>
                <a:latin typeface="Times New Roman" pitchFamily="18" charset="0"/>
                <a:cs typeface="Times New Roman" pitchFamily="18" charset="0"/>
              </a:rPr>
              <a:t>, ξ, </a:t>
            </a:r>
            <a:r>
              <a:rPr lang="el-GR" sz="3300" b="1" dirty="0" smtClean="0">
                <a:solidFill>
                  <a:srgbClr val="FFFF00"/>
                </a:solidFill>
                <a:latin typeface="Times New Roman" pitchFamily="18" charset="0"/>
                <a:cs typeface="Times New Roman" pitchFamily="18" charset="0"/>
              </a:rPr>
              <a:t>ψ</a:t>
            </a:r>
            <a:r>
              <a:rPr lang="el-GR" sz="3300" b="1" dirty="0">
                <a:solidFill>
                  <a:srgbClr val="FFFF00"/>
                </a:solidFill>
                <a:latin typeface="Times New Roman" pitchFamily="18" charset="0"/>
                <a:cs typeface="Times New Roman" pitchFamily="18" charset="0"/>
              </a:rPr>
              <a:t> </a:t>
            </a:r>
            <a:r>
              <a:rPr lang="el-GR" sz="3300" b="1" dirty="0" smtClean="0">
                <a:solidFill>
                  <a:schemeClr val="bg1"/>
                </a:solidFill>
                <a:latin typeface="Times New Roman" pitchFamily="18" charset="0"/>
                <a:cs typeface="Times New Roman" pitchFamily="18" charset="0"/>
              </a:rPr>
              <a:t>(την κυρία, την ωραία) </a:t>
            </a:r>
            <a:endParaRPr lang="en-GB" sz="3300" dirty="0">
              <a:solidFill>
                <a:srgbClr val="00FF00"/>
              </a:solidFill>
              <a:latin typeface="Times New Roman" pitchFamily="18" charset="0"/>
              <a:cs typeface="Times New Roman" pitchFamily="18" charset="0"/>
            </a:endParaRPr>
          </a:p>
          <a:p>
            <a:pPr algn="just">
              <a:buNone/>
            </a:pPr>
            <a:endParaRPr lang="el-GR" sz="5900" b="1"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28517" y="0"/>
            <a:ext cx="9548871" cy="7272338"/>
          </a:xfrm>
          <a:prstGeom prst="rect">
            <a:avLst/>
          </a:prstGeom>
          <a:noFill/>
        </p:spPr>
      </p:pic>
      <p:pic>
        <p:nvPicPr>
          <p:cNvPr id="57346" name="Picture 2" descr="http://www.metrogreece.gr/Portals/0/AuthorsImages/2014/3/gjghm%20,njh%20m,,m.jpg"/>
          <p:cNvPicPr>
            <a:picLocks noChangeAspect="1" noChangeArrowheads="1"/>
          </p:cNvPicPr>
          <p:nvPr/>
        </p:nvPicPr>
        <p:blipFill>
          <a:blip r:embed="rId3"/>
          <a:srcRect/>
          <a:stretch>
            <a:fillRect/>
          </a:stretch>
        </p:blipFill>
        <p:spPr bwMode="auto">
          <a:xfrm>
            <a:off x="1921480" y="1255634"/>
            <a:ext cx="5762944" cy="3880733"/>
          </a:xfrm>
          <a:prstGeom prst="rect">
            <a:avLst/>
          </a:prstGeom>
          <a:noFill/>
        </p:spPr>
      </p:pic>
      <p:sp>
        <p:nvSpPr>
          <p:cNvPr id="6" name="TextBox 5"/>
          <p:cNvSpPr txBox="1"/>
          <p:nvPr/>
        </p:nvSpPr>
        <p:spPr>
          <a:xfrm>
            <a:off x="645290" y="5136367"/>
            <a:ext cx="8286808" cy="1569660"/>
          </a:xfrm>
          <a:prstGeom prst="rect">
            <a:avLst/>
          </a:prstGeom>
          <a:noFill/>
        </p:spPr>
        <p:txBody>
          <a:bodyPr wrap="square" rtlCol="0">
            <a:spAutoFit/>
          </a:bodyPr>
          <a:lstStyle/>
          <a:p>
            <a:r>
              <a:rPr lang="el-GR" sz="2400" b="1" dirty="0" smtClean="0">
                <a:solidFill>
                  <a:schemeClr val="bg1"/>
                </a:solidFill>
                <a:latin typeface="Times New Roman" pitchFamily="18" charset="0"/>
                <a:cs typeface="Times New Roman" pitchFamily="18" charset="0"/>
              </a:rPr>
              <a:t>Την Ελλάδα πολύ την αγαπώ. Την Ελλάδα, με την θάλασσα, τον ουρανό, τα νησιά και την ορθόδοξη πίστη της. Δεν υπάρχει πιο όμορφη χωρά στον κόσμο. Με τις πολιτικές κυβερνήσεις μεν, με τον απλό κόσμο δε. </a:t>
            </a:r>
            <a:endParaRPr lang="en-GB" sz="2400" b="1" dirty="0">
              <a:solidFill>
                <a:schemeClr val="bg1"/>
              </a:solidFill>
              <a:latin typeface="Times New Roman" pitchFamily="18" charset="0"/>
              <a:cs typeface="Times New Roman" pitchFamily="18" charset="0"/>
            </a:endParaRPr>
          </a:p>
        </p:txBody>
      </p:sp>
      <p:sp>
        <p:nvSpPr>
          <p:cNvPr id="5" name="TextBox 4"/>
          <p:cNvSpPr txBox="1"/>
          <p:nvPr/>
        </p:nvSpPr>
        <p:spPr>
          <a:xfrm>
            <a:off x="797690" y="539825"/>
            <a:ext cx="8286808" cy="584775"/>
          </a:xfrm>
          <a:prstGeom prst="rect">
            <a:avLst/>
          </a:prstGeom>
          <a:noFill/>
        </p:spPr>
        <p:txBody>
          <a:bodyPr wrap="square" rtlCol="0">
            <a:spAutoFit/>
          </a:bodyPr>
          <a:lstStyle/>
          <a:p>
            <a:pPr algn="ctr"/>
            <a:r>
              <a:rPr lang="el-GR" sz="3200" b="1" dirty="0" smtClean="0">
                <a:solidFill>
                  <a:srgbClr val="00FF00"/>
                </a:solidFill>
                <a:latin typeface="Times New Roman" pitchFamily="18" charset="0"/>
                <a:cs typeface="Times New Roman" pitchFamily="18" charset="0"/>
              </a:rPr>
              <a:t>Άλλοι προτείνουν να μπαίνει ΠΑΝΤΟΥ</a:t>
            </a:r>
            <a:endParaRPr lang="en-GB" sz="3200" b="1" dirty="0">
              <a:solidFill>
                <a:srgbClr val="00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56322" name="Picture 2" descr="http://flashnews.gr/storage/photos/master/201508/de-vlepo-den-akouo-de-milao.jpg"/>
          <p:cNvPicPr>
            <a:picLocks noChangeAspect="1" noChangeArrowheads="1"/>
          </p:cNvPicPr>
          <p:nvPr/>
        </p:nvPicPr>
        <p:blipFill>
          <a:blip r:embed="rId3"/>
          <a:srcRect/>
          <a:stretch>
            <a:fillRect/>
          </a:stretch>
        </p:blipFill>
        <p:spPr bwMode="auto">
          <a:xfrm>
            <a:off x="573852" y="421459"/>
            <a:ext cx="8215370" cy="4692888"/>
          </a:xfrm>
          <a:prstGeom prst="rect">
            <a:avLst/>
          </a:prstGeom>
          <a:noFill/>
        </p:spPr>
      </p:pic>
      <p:sp>
        <p:nvSpPr>
          <p:cNvPr id="6" name="TextBox 5"/>
          <p:cNvSpPr txBox="1"/>
          <p:nvPr/>
        </p:nvSpPr>
        <p:spPr>
          <a:xfrm>
            <a:off x="716728" y="5564995"/>
            <a:ext cx="8215370" cy="769441"/>
          </a:xfrm>
          <a:prstGeom prst="rect">
            <a:avLst/>
          </a:prstGeom>
          <a:noFill/>
        </p:spPr>
        <p:txBody>
          <a:bodyPr wrap="square" rtlCol="0">
            <a:spAutoFit/>
          </a:bodyPr>
          <a:lstStyle/>
          <a:p>
            <a:r>
              <a:rPr lang="el-GR" sz="4400" b="1" dirty="0" smtClean="0">
                <a:solidFill>
                  <a:schemeClr val="bg1"/>
                </a:solidFill>
                <a:latin typeface="Times New Roman" pitchFamily="18" charset="0"/>
                <a:cs typeface="Times New Roman" pitchFamily="18" charset="0"/>
              </a:rPr>
              <a:t>Δεν ακούω, δεν βλέπω, δεν μιλώ</a:t>
            </a:r>
            <a:r>
              <a:rPr lang="el-GR" dirty="0" smtClean="0"/>
              <a:t>. </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5" name="TextBox 4"/>
          <p:cNvSpPr txBox="1"/>
          <p:nvPr/>
        </p:nvSpPr>
        <p:spPr>
          <a:xfrm>
            <a:off x="502414" y="1493029"/>
            <a:ext cx="8715436" cy="3170099"/>
          </a:xfrm>
          <a:prstGeom prst="rect">
            <a:avLst/>
          </a:prstGeom>
          <a:noFill/>
        </p:spPr>
        <p:txBody>
          <a:bodyPr wrap="square" rtlCol="0">
            <a:spAutoFit/>
          </a:bodyPr>
          <a:lstStyle/>
          <a:p>
            <a:r>
              <a:rPr lang="el-GR" sz="4000" b="1" i="1" dirty="0" smtClean="0">
                <a:solidFill>
                  <a:srgbClr val="FFFF00"/>
                </a:solidFill>
                <a:latin typeface="Times New Roman" pitchFamily="18" charset="0"/>
                <a:cs typeface="Times New Roman" pitchFamily="18" charset="0"/>
              </a:rPr>
              <a:t>Τὴν</a:t>
            </a:r>
            <a:r>
              <a:rPr lang="el-GR" sz="4000" b="1" i="1" dirty="0" smtClean="0">
                <a:solidFill>
                  <a:schemeClr val="bg1"/>
                </a:solidFill>
                <a:latin typeface="Times New Roman" pitchFamily="18" charset="0"/>
                <a:cs typeface="Times New Roman" pitchFamily="18" charset="0"/>
              </a:rPr>
              <a:t> </a:t>
            </a:r>
            <a:r>
              <a:rPr lang="el-GR" sz="4000" b="1" i="1" dirty="0" smtClean="0">
                <a:solidFill>
                  <a:srgbClr val="00FF00"/>
                </a:solidFill>
                <a:latin typeface="Times New Roman" pitchFamily="18" charset="0"/>
                <a:cs typeface="Times New Roman" pitchFamily="18" charset="0"/>
              </a:rPr>
              <a:t>μὲν </a:t>
            </a:r>
            <a:r>
              <a:rPr lang="el-GR" sz="4000" b="1" i="1" dirty="0" smtClean="0">
                <a:solidFill>
                  <a:schemeClr val="bg1"/>
                </a:solidFill>
                <a:latin typeface="Times New Roman" pitchFamily="18" charset="0"/>
                <a:cs typeface="Times New Roman" pitchFamily="18" charset="0"/>
              </a:rPr>
              <a:t>εἰρήνην διέλυσε, </a:t>
            </a:r>
            <a:r>
              <a:rPr lang="el-GR" sz="4000" b="1" i="1" dirty="0" smtClean="0">
                <a:solidFill>
                  <a:srgbClr val="FFFF00"/>
                </a:solidFill>
                <a:latin typeface="Times New Roman" pitchFamily="18" charset="0"/>
                <a:cs typeface="Times New Roman" pitchFamily="18" charset="0"/>
              </a:rPr>
              <a:t>τὸν</a:t>
            </a:r>
            <a:r>
              <a:rPr lang="el-GR" sz="4000" b="1" i="1" dirty="0" smtClean="0">
                <a:solidFill>
                  <a:schemeClr val="bg1"/>
                </a:solidFill>
                <a:latin typeface="Times New Roman" pitchFamily="18" charset="0"/>
                <a:cs typeface="Times New Roman" pitchFamily="18" charset="0"/>
              </a:rPr>
              <a:t> </a:t>
            </a:r>
            <a:r>
              <a:rPr lang="el-GR" sz="4000" b="1" i="1" dirty="0" smtClean="0">
                <a:solidFill>
                  <a:srgbClr val="00FF00"/>
                </a:solidFill>
                <a:latin typeface="Times New Roman" pitchFamily="18" charset="0"/>
                <a:cs typeface="Times New Roman" pitchFamily="18" charset="0"/>
              </a:rPr>
              <a:t>δὲ</a:t>
            </a:r>
            <a:r>
              <a:rPr lang="el-GR" sz="4000" b="1" i="1" dirty="0" smtClean="0">
                <a:solidFill>
                  <a:schemeClr val="bg1"/>
                </a:solidFill>
                <a:latin typeface="Times New Roman" pitchFamily="18" charset="0"/>
                <a:cs typeface="Times New Roman" pitchFamily="18" charset="0"/>
              </a:rPr>
              <a:t> πόλεμον κατεσκεύασεν</a:t>
            </a:r>
            <a:r>
              <a:rPr lang="el-GR" sz="4000" b="1" dirty="0" smtClean="0">
                <a:solidFill>
                  <a:schemeClr val="bg1"/>
                </a:solidFill>
                <a:latin typeface="Times New Roman" pitchFamily="18" charset="0"/>
                <a:cs typeface="Times New Roman" pitchFamily="18" charset="0"/>
              </a:rPr>
              <a:t>.</a:t>
            </a:r>
          </a:p>
          <a:p>
            <a:endParaRPr lang="el-GR" sz="4000" b="1" dirty="0" smtClean="0">
              <a:solidFill>
                <a:schemeClr val="bg1"/>
              </a:solidFill>
              <a:latin typeface="Times New Roman" pitchFamily="18" charset="0"/>
              <a:cs typeface="Times New Roman" pitchFamily="18" charset="0"/>
            </a:endParaRPr>
          </a:p>
          <a:p>
            <a:r>
              <a:rPr lang="el-GR" sz="4000" b="1" dirty="0" smtClean="0">
                <a:solidFill>
                  <a:srgbClr val="FFFF00"/>
                </a:solidFill>
                <a:latin typeface="Times New Roman" pitchFamily="18" charset="0"/>
                <a:cs typeface="Times New Roman" pitchFamily="18" charset="0"/>
              </a:rPr>
              <a:t>Δεν</a:t>
            </a:r>
            <a:r>
              <a:rPr lang="el-GR" sz="4000" b="1" dirty="0" smtClean="0">
                <a:solidFill>
                  <a:schemeClr val="bg1"/>
                </a:solidFill>
                <a:latin typeface="Times New Roman" pitchFamily="18" charset="0"/>
                <a:cs typeface="Times New Roman" pitchFamily="18" charset="0"/>
              </a:rPr>
              <a:t> πρέπει </a:t>
            </a:r>
            <a:r>
              <a:rPr lang="el-GR" sz="4000" b="1" dirty="0" smtClean="0">
                <a:solidFill>
                  <a:srgbClr val="FFFF00"/>
                </a:solidFill>
                <a:latin typeface="Times New Roman" pitchFamily="18" charset="0"/>
                <a:cs typeface="Times New Roman" pitchFamily="18" charset="0"/>
              </a:rPr>
              <a:t>δε</a:t>
            </a:r>
            <a:r>
              <a:rPr lang="el-GR" sz="4000" b="1" dirty="0" smtClean="0">
                <a:solidFill>
                  <a:schemeClr val="bg1"/>
                </a:solidFill>
                <a:latin typeface="Times New Roman" pitchFamily="18" charset="0"/>
                <a:cs typeface="Times New Roman" pitchFamily="18" charset="0"/>
              </a:rPr>
              <a:t> να προκαλούμε χωρίς λόγο ανησυχία στο κοινό. </a:t>
            </a:r>
            <a:endParaRPr lang="en-GB" sz="4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5" name="TextBox 4"/>
          <p:cNvSpPr txBox="1"/>
          <p:nvPr/>
        </p:nvSpPr>
        <p:spPr>
          <a:xfrm>
            <a:off x="859604" y="5279243"/>
            <a:ext cx="8143932" cy="1107996"/>
          </a:xfrm>
          <a:prstGeom prst="rect">
            <a:avLst/>
          </a:prstGeom>
          <a:noFill/>
        </p:spPr>
        <p:txBody>
          <a:bodyPr wrap="square" rtlCol="0">
            <a:spAutoFit/>
          </a:bodyPr>
          <a:lstStyle/>
          <a:p>
            <a:pPr algn="ctr"/>
            <a:r>
              <a:rPr lang="el-GR" sz="6600" dirty="0" smtClean="0">
                <a:solidFill>
                  <a:schemeClr val="bg1"/>
                </a:solidFill>
                <a:latin typeface="Times New Roman" pitchFamily="18" charset="0"/>
                <a:cs typeface="Times New Roman" pitchFamily="18" charset="0"/>
              </a:rPr>
              <a:t>Οι μεν και οι δε</a:t>
            </a:r>
            <a:r>
              <a:rPr lang="el-GR" sz="6600" dirty="0" smtClean="0">
                <a:solidFill>
                  <a:srgbClr val="00FF00"/>
                </a:solidFill>
                <a:latin typeface="Times New Roman" pitchFamily="18" charset="0"/>
                <a:cs typeface="Times New Roman" pitchFamily="18" charset="0"/>
              </a:rPr>
              <a:t>ν</a:t>
            </a:r>
            <a:endParaRPr lang="en-GB" sz="6600" dirty="0">
              <a:solidFill>
                <a:srgbClr val="00FF00"/>
              </a:solidFill>
              <a:latin typeface="Times New Roman" pitchFamily="18" charset="0"/>
              <a:cs typeface="Times New Roman" pitchFamily="18" charset="0"/>
            </a:endParaRPr>
          </a:p>
        </p:txBody>
      </p:sp>
      <p:pic>
        <p:nvPicPr>
          <p:cNvPr id="54274" name="Picture 2" descr="http://www.enikos.gr/data/photos/ede83697edb3ce7d36f8eb19f9c8587a.jpg"/>
          <p:cNvPicPr>
            <a:picLocks noChangeAspect="1" noChangeArrowheads="1"/>
          </p:cNvPicPr>
          <p:nvPr/>
        </p:nvPicPr>
        <p:blipFill>
          <a:blip r:embed="rId3"/>
          <a:srcRect/>
          <a:stretch>
            <a:fillRect/>
          </a:stretch>
        </p:blipFill>
        <p:spPr bwMode="auto">
          <a:xfrm>
            <a:off x="716728" y="1064401"/>
            <a:ext cx="8181340" cy="3857652"/>
          </a:xfrm>
          <a:prstGeom prst="rect">
            <a:avLst/>
          </a:prstGeom>
          <a:noFill/>
        </p:spPr>
      </p:pic>
      <p:cxnSp>
        <p:nvCxnSpPr>
          <p:cNvPr id="10" name="Straight Connector 9"/>
          <p:cNvCxnSpPr/>
          <p:nvPr/>
        </p:nvCxnSpPr>
        <p:spPr>
          <a:xfrm rot="16200000" flipH="1">
            <a:off x="6824677" y="5029210"/>
            <a:ext cx="1857388" cy="16430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646082" y="5279243"/>
            <a:ext cx="1714512" cy="15716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3"/>
          <a:srcRect/>
          <a:stretch>
            <a:fillRect/>
          </a:stretch>
        </p:blipFill>
        <p:spPr bwMode="auto">
          <a:xfrm>
            <a:off x="0" y="0"/>
            <a:ext cx="9548871" cy="7272338"/>
          </a:xfrm>
          <a:prstGeom prst="rect">
            <a:avLst/>
          </a:prstGeom>
          <a:noFill/>
        </p:spPr>
      </p:pic>
      <p:sp>
        <p:nvSpPr>
          <p:cNvPr id="7" name="Title 6"/>
          <p:cNvSpPr>
            <a:spLocks noGrp="1"/>
          </p:cNvSpPr>
          <p:nvPr>
            <p:ph type="title"/>
          </p:nvPr>
        </p:nvSpPr>
        <p:spPr>
          <a:xfrm>
            <a:off x="430976" y="2636037"/>
            <a:ext cx="8619649" cy="1212056"/>
          </a:xfrm>
        </p:spPr>
        <p:txBody>
          <a:bodyPr>
            <a:normAutofit/>
          </a:bodyPr>
          <a:lstStyle/>
          <a:p>
            <a:r>
              <a:rPr lang="el-GR" b="1" dirty="0" smtClean="0">
                <a:solidFill>
                  <a:schemeClr val="bg1"/>
                </a:solidFill>
                <a:latin typeface="Times New Roman" pitchFamily="18" charset="0"/>
                <a:cs typeface="Times New Roman" pitchFamily="18" charset="0"/>
              </a:rPr>
              <a:t>8. Επίθετα σε </a:t>
            </a:r>
            <a:r>
              <a:rPr lang="el-GR" b="1" dirty="0" smtClean="0">
                <a:solidFill>
                  <a:srgbClr val="FFFF00"/>
                </a:solidFill>
                <a:latin typeface="Times New Roman" pitchFamily="18" charset="0"/>
                <a:cs typeface="Times New Roman" pitchFamily="18" charset="0"/>
              </a:rPr>
              <a:t>-</a:t>
            </a:r>
            <a:r>
              <a:rPr lang="el-GR" b="1" dirty="0" err="1">
                <a:solidFill>
                  <a:srgbClr val="FFFF00"/>
                </a:solidFill>
                <a:latin typeface="Times New Roman" pitchFamily="18" charset="0"/>
                <a:cs typeface="Times New Roman" pitchFamily="18" charset="0"/>
              </a:rPr>
              <a:t>υ</a:t>
            </a:r>
            <a:r>
              <a:rPr lang="el-GR" b="1" dirty="0" err="1" smtClean="0">
                <a:solidFill>
                  <a:srgbClr val="FFFF00"/>
                </a:solidFill>
                <a:latin typeface="Times New Roman" pitchFamily="18" charset="0"/>
                <a:cs typeface="Times New Roman" pitchFamily="18" charset="0"/>
              </a:rPr>
              <a:t>ς</a:t>
            </a:r>
            <a:r>
              <a:rPr lang="el-GR" b="1" dirty="0" smtClean="0">
                <a:solidFill>
                  <a:srgbClr val="FFFF00"/>
                </a:solidFill>
                <a:latin typeface="Times New Roman" pitchFamily="18" charset="0"/>
                <a:cs typeface="Times New Roman" pitchFamily="18" charset="0"/>
              </a:rPr>
              <a:t>, -</a:t>
            </a:r>
            <a:r>
              <a:rPr lang="el-GR" b="1" dirty="0" err="1" smtClean="0">
                <a:solidFill>
                  <a:srgbClr val="FFFF00"/>
                </a:solidFill>
                <a:latin typeface="Times New Roman" pitchFamily="18" charset="0"/>
                <a:cs typeface="Times New Roman" pitchFamily="18" charset="0"/>
              </a:rPr>
              <a:t>εια</a:t>
            </a:r>
            <a:r>
              <a:rPr lang="el-GR" b="1" dirty="0" smtClean="0">
                <a:solidFill>
                  <a:srgbClr val="FFFF00"/>
                </a:solidFill>
                <a:latin typeface="Times New Roman" pitchFamily="18" charset="0"/>
                <a:cs typeface="Times New Roman" pitchFamily="18" charset="0"/>
              </a:rPr>
              <a:t>, -</a:t>
            </a:r>
            <a:r>
              <a:rPr lang="el-GR" b="1" dirty="0">
                <a:solidFill>
                  <a:srgbClr val="FFFF00"/>
                </a:solidFill>
                <a:latin typeface="Times New Roman" pitchFamily="18" charset="0"/>
                <a:cs typeface="Times New Roman" pitchFamily="18" charset="0"/>
              </a:rPr>
              <a:t>υ</a:t>
            </a:r>
            <a:endParaRPr lang="en-GB" b="1" dirty="0">
              <a:solidFill>
                <a:srgbClr val="FFFF00"/>
              </a:solidFill>
              <a:latin typeface="Times New Roman" pitchFamily="18" charset="0"/>
              <a:cs typeface="Times New Roman" pitchFamily="18" charset="0"/>
            </a:endParaRPr>
          </a:p>
        </p:txBody>
      </p:sp>
      <p:sp>
        <p:nvSpPr>
          <p:cNvPr id="4" name="Rectangle 3"/>
          <p:cNvSpPr/>
          <p:nvPr/>
        </p:nvSpPr>
        <p:spPr>
          <a:xfrm>
            <a:off x="502414" y="1564467"/>
            <a:ext cx="8501122" cy="830997"/>
          </a:xfrm>
          <a:prstGeom prst="rect">
            <a:avLst/>
          </a:prstGeom>
        </p:spPr>
        <p:txBody>
          <a:bodyPr wrap="square">
            <a:spAutoFit/>
          </a:bodyPr>
          <a:lstStyle/>
          <a:p>
            <a:endParaRPr lang="el-GR" sz="2400" b="1" dirty="0" smtClean="0">
              <a:solidFill>
                <a:schemeClr val="bg1"/>
              </a:solidFill>
              <a:latin typeface="Times New Roman" pitchFamily="18" charset="0"/>
              <a:cs typeface="Times New Roman" pitchFamily="18" charset="0"/>
            </a:endParaRPr>
          </a:p>
          <a:p>
            <a:endParaRPr lang="en-GB"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3"/>
          <a:srcRect/>
          <a:stretch>
            <a:fillRect/>
          </a:stretch>
        </p:blipFill>
        <p:spPr bwMode="auto">
          <a:xfrm>
            <a:off x="28517" y="0"/>
            <a:ext cx="9548871" cy="7272338"/>
          </a:xfrm>
          <a:prstGeom prst="rect">
            <a:avLst/>
          </a:prstGeom>
          <a:noFill/>
        </p:spPr>
      </p:pic>
      <p:pic>
        <p:nvPicPr>
          <p:cNvPr id="15363" name="Picture 3"/>
          <p:cNvPicPr>
            <a:picLocks noChangeAspect="1" noChangeArrowheads="1"/>
          </p:cNvPicPr>
          <p:nvPr/>
        </p:nvPicPr>
        <p:blipFill>
          <a:blip r:embed="rId4"/>
          <a:srcRect l="34059" t="33105" r="35743" b="31738"/>
          <a:stretch>
            <a:fillRect/>
          </a:stretch>
        </p:blipFill>
        <p:spPr bwMode="auto">
          <a:xfrm>
            <a:off x="716728" y="492897"/>
            <a:ext cx="7858180" cy="5143536"/>
          </a:xfrm>
          <a:prstGeom prst="rect">
            <a:avLst/>
          </a:prstGeom>
          <a:noFill/>
          <a:ln w="9525">
            <a:noFill/>
            <a:miter lim="800000"/>
            <a:headEnd/>
            <a:tailEnd/>
          </a:ln>
          <a:effectLst/>
        </p:spPr>
      </p:pic>
      <p:sp>
        <p:nvSpPr>
          <p:cNvPr id="21" name="Rectangle 20"/>
          <p:cNvSpPr/>
          <p:nvPr/>
        </p:nvSpPr>
        <p:spPr>
          <a:xfrm>
            <a:off x="502414" y="5707871"/>
            <a:ext cx="8143932" cy="1261884"/>
          </a:xfrm>
          <a:prstGeom prst="rect">
            <a:avLst/>
          </a:prstGeom>
        </p:spPr>
        <p:txBody>
          <a:bodyPr wrap="square">
            <a:spAutoFit/>
          </a:bodyPr>
          <a:lstStyle/>
          <a:p>
            <a:r>
              <a:rPr lang="el-GR" sz="2800" b="1" dirty="0" smtClean="0">
                <a:solidFill>
                  <a:schemeClr val="bg1"/>
                </a:solidFill>
                <a:latin typeface="Times New Roman" pitchFamily="18" charset="0"/>
                <a:cs typeface="Times New Roman" pitchFamily="18" charset="0"/>
              </a:rPr>
              <a:t>Σύμφωνα με το βραχύς-βραχεία-βραχύ κλίνονται τα αμβλύς, δριμύς, ευθύς, θρασύς, οξύς, ταχύς κ.ά.</a:t>
            </a:r>
          </a:p>
          <a:p>
            <a:endParaRPr lang="el-GR" sz="2000"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6" name="TextBox 5"/>
          <p:cNvSpPr txBox="1"/>
          <p:nvPr/>
        </p:nvSpPr>
        <p:spPr>
          <a:xfrm>
            <a:off x="1702601" y="2700065"/>
            <a:ext cx="6143668" cy="1446550"/>
          </a:xfrm>
          <a:prstGeom prst="rect">
            <a:avLst/>
          </a:prstGeom>
          <a:noFill/>
        </p:spPr>
        <p:txBody>
          <a:bodyPr wrap="square" rtlCol="0">
            <a:spAutoFit/>
          </a:bodyPr>
          <a:lstStyle/>
          <a:p>
            <a:pPr algn="ctr"/>
            <a:r>
              <a:rPr lang="el-GR" sz="4400" b="1" dirty="0" smtClean="0">
                <a:solidFill>
                  <a:schemeClr val="bg1"/>
                </a:solidFill>
                <a:latin typeface="Times New Roman" pitchFamily="18" charset="0"/>
                <a:cs typeface="Times New Roman" pitchFamily="18" charset="0"/>
              </a:rPr>
              <a:t>9. </a:t>
            </a:r>
            <a:r>
              <a:rPr lang="el-GR" sz="4400" b="1" dirty="0">
                <a:solidFill>
                  <a:schemeClr val="bg1"/>
                </a:solidFill>
                <a:latin typeface="Times New Roman" pitchFamily="18" charset="0"/>
                <a:cs typeface="Times New Roman" pitchFamily="18" charset="0"/>
              </a:rPr>
              <a:t>Θ</a:t>
            </a:r>
            <a:r>
              <a:rPr lang="el-GR" sz="4400" b="1" dirty="0" smtClean="0">
                <a:solidFill>
                  <a:schemeClr val="bg1"/>
                </a:solidFill>
                <a:latin typeface="Times New Roman" pitchFamily="18" charset="0"/>
                <a:cs typeface="Times New Roman" pitchFamily="18" charset="0"/>
              </a:rPr>
              <a:t>ηλυκά </a:t>
            </a:r>
            <a:r>
              <a:rPr lang="el-GR" sz="4400" b="1" dirty="0" smtClean="0">
                <a:solidFill>
                  <a:schemeClr val="bg1"/>
                </a:solidFill>
                <a:latin typeface="Times New Roman" pitchFamily="18" charset="0"/>
                <a:cs typeface="Times New Roman" pitchFamily="18" charset="0"/>
              </a:rPr>
              <a:t>Ουσιαστικά σε </a:t>
            </a:r>
            <a:r>
              <a:rPr lang="el-GR" sz="4400" b="1" dirty="0" smtClean="0">
                <a:solidFill>
                  <a:srgbClr val="FFFF00"/>
                </a:solidFill>
                <a:latin typeface="Times New Roman" pitchFamily="18" charset="0"/>
                <a:cs typeface="Times New Roman" pitchFamily="18" charset="0"/>
              </a:rPr>
              <a:t>– εια  και –</a:t>
            </a:r>
            <a:r>
              <a:rPr lang="el-GR" sz="4400" b="1" dirty="0" smtClean="0">
                <a:solidFill>
                  <a:srgbClr val="FFFF00"/>
                </a:solidFill>
                <a:latin typeface="Times New Roman" pitchFamily="18" charset="0"/>
                <a:cs typeface="Times New Roman" pitchFamily="18" charset="0"/>
              </a:rPr>
              <a:t>ια </a:t>
            </a:r>
            <a:endParaRPr lang="en-GB" sz="44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3" name="Rectangle 2"/>
          <p:cNvSpPr/>
          <p:nvPr/>
        </p:nvSpPr>
        <p:spPr>
          <a:xfrm>
            <a:off x="573852" y="635773"/>
            <a:ext cx="7929618" cy="954107"/>
          </a:xfrm>
          <a:prstGeom prst="rect">
            <a:avLst/>
          </a:prstGeom>
        </p:spPr>
        <p:txBody>
          <a:bodyPr wrap="square">
            <a:spAutoFit/>
          </a:bodyPr>
          <a:lstStyle/>
          <a:p>
            <a:r>
              <a:rPr lang="el-GR" sz="2800" b="1" dirty="0" smtClean="0">
                <a:solidFill>
                  <a:srgbClr val="00FF00"/>
                </a:solidFill>
                <a:latin typeface="Times New Roman" pitchFamily="18" charset="0"/>
                <a:cs typeface="Times New Roman" pitchFamily="18" charset="0"/>
              </a:rPr>
              <a:t>Όλα τα ουσιαστικά που προέρχονται από ρήματα σε </a:t>
            </a:r>
            <a:r>
              <a:rPr lang="el-GR" sz="2800" b="1" dirty="0" smtClean="0">
                <a:solidFill>
                  <a:schemeClr val="bg1"/>
                </a:solidFill>
                <a:latin typeface="Times New Roman" pitchFamily="18" charset="0"/>
                <a:cs typeface="Times New Roman" pitchFamily="18" charset="0"/>
              </a:rPr>
              <a:t>-εύω / εύομαι </a:t>
            </a:r>
            <a:r>
              <a:rPr lang="el-GR" sz="2800" b="1" dirty="0" smtClean="0">
                <a:solidFill>
                  <a:srgbClr val="00FF00"/>
                </a:solidFill>
                <a:latin typeface="Times New Roman" pitchFamily="18" charset="0"/>
                <a:cs typeface="Times New Roman" pitchFamily="18" charset="0"/>
              </a:rPr>
              <a:t>γράφονται με </a:t>
            </a:r>
            <a:r>
              <a:rPr lang="el-GR" sz="2800" b="1" dirty="0" smtClean="0">
                <a:solidFill>
                  <a:schemeClr val="bg1"/>
                </a:solidFill>
                <a:latin typeface="Times New Roman" pitchFamily="18" charset="0"/>
                <a:cs typeface="Times New Roman" pitchFamily="18" charset="0"/>
              </a:rPr>
              <a:t>-</a:t>
            </a:r>
            <a:r>
              <a:rPr lang="el-GR" sz="2800" b="1" dirty="0" err="1" smtClean="0">
                <a:solidFill>
                  <a:schemeClr val="bg1"/>
                </a:solidFill>
                <a:latin typeface="Times New Roman" pitchFamily="18" charset="0"/>
                <a:cs typeface="Times New Roman" pitchFamily="18" charset="0"/>
              </a:rPr>
              <a:t>εια</a:t>
            </a:r>
            <a:r>
              <a:rPr lang="el-GR" dirty="0" smtClean="0"/>
              <a:t>: </a:t>
            </a:r>
            <a:endParaRPr lang="en-GB" dirty="0"/>
          </a:p>
        </p:txBody>
      </p:sp>
      <p:pic>
        <p:nvPicPr>
          <p:cNvPr id="59394" name="Picture 2" descr="http://www.myhnews.gr/wp-content/uploads/2013/12/fancy-chocolate-truffles-600x398.jpg"/>
          <p:cNvPicPr>
            <a:picLocks noChangeAspect="1" noChangeArrowheads="1"/>
          </p:cNvPicPr>
          <p:nvPr/>
        </p:nvPicPr>
        <p:blipFill>
          <a:blip r:embed="rId3"/>
          <a:srcRect/>
          <a:stretch>
            <a:fillRect/>
          </a:stretch>
        </p:blipFill>
        <p:spPr bwMode="auto">
          <a:xfrm>
            <a:off x="502414" y="1850219"/>
            <a:ext cx="4286280" cy="3286148"/>
          </a:xfrm>
          <a:prstGeom prst="rect">
            <a:avLst/>
          </a:prstGeom>
          <a:noFill/>
        </p:spPr>
      </p:pic>
      <p:sp>
        <p:nvSpPr>
          <p:cNvPr id="5" name="TextBox 4"/>
          <p:cNvSpPr txBox="1"/>
          <p:nvPr/>
        </p:nvSpPr>
        <p:spPr>
          <a:xfrm>
            <a:off x="645290" y="5136367"/>
            <a:ext cx="8429684" cy="2585323"/>
          </a:xfrm>
          <a:prstGeom prst="rect">
            <a:avLst/>
          </a:prstGeom>
          <a:noFill/>
        </p:spPr>
        <p:txBody>
          <a:bodyPr wrap="square" rtlCol="0">
            <a:spAutoFit/>
          </a:bodyPr>
          <a:lstStyle/>
          <a:p>
            <a:r>
              <a:rPr lang="el-GR" sz="5400" dirty="0" smtClean="0">
                <a:solidFill>
                  <a:schemeClr val="bg1"/>
                </a:solidFill>
                <a:latin typeface="Times New Roman" pitchFamily="18" charset="0"/>
                <a:cs typeface="Times New Roman" pitchFamily="18" charset="0"/>
              </a:rPr>
              <a:t>Λατρ</a:t>
            </a:r>
            <a:r>
              <a:rPr lang="el-GR" sz="5400" dirty="0" smtClean="0">
                <a:solidFill>
                  <a:srgbClr val="FFFF00"/>
                </a:solidFill>
                <a:latin typeface="Times New Roman" pitchFamily="18" charset="0"/>
                <a:cs typeface="Times New Roman" pitchFamily="18" charset="0"/>
              </a:rPr>
              <a:t>εία</a:t>
            </a:r>
            <a:r>
              <a:rPr lang="el-GR" sz="5400" dirty="0" smtClean="0">
                <a:solidFill>
                  <a:srgbClr val="00FF00"/>
                </a:solidFill>
                <a:latin typeface="Times New Roman" pitchFamily="18" charset="0"/>
                <a:cs typeface="Times New Roman" pitchFamily="18" charset="0"/>
              </a:rPr>
              <a:t>  </a:t>
            </a:r>
            <a:r>
              <a:rPr lang="el-GR" sz="5400" i="1" dirty="0" smtClean="0">
                <a:solidFill>
                  <a:schemeClr val="bg1"/>
                </a:solidFill>
                <a:latin typeface="Times New Roman" pitchFamily="18" charset="0"/>
                <a:cs typeface="Times New Roman" pitchFamily="18" charset="0"/>
              </a:rPr>
              <a:t>αλλά</a:t>
            </a:r>
          </a:p>
          <a:p>
            <a:r>
              <a:rPr lang="el-GR" sz="5400" i="1" dirty="0" smtClean="0">
                <a:solidFill>
                  <a:schemeClr val="bg1"/>
                </a:solidFill>
                <a:latin typeface="Times New Roman" pitchFamily="18" charset="0"/>
                <a:cs typeface="Times New Roman" pitchFamily="18" charset="0"/>
              </a:rPr>
              <a:t>				   ειδωλολατρ</a:t>
            </a:r>
            <a:r>
              <a:rPr lang="el-GR" sz="5400" i="1" dirty="0" smtClean="0">
                <a:solidFill>
                  <a:srgbClr val="FFFF00"/>
                </a:solidFill>
                <a:latin typeface="Times New Roman" pitchFamily="18" charset="0"/>
                <a:cs typeface="Times New Roman" pitchFamily="18" charset="0"/>
              </a:rPr>
              <a:t>ία</a:t>
            </a:r>
          </a:p>
          <a:p>
            <a:r>
              <a:rPr lang="el-GR" sz="5400" i="1" dirty="0" smtClean="0">
                <a:solidFill>
                  <a:schemeClr val="bg1"/>
                </a:solidFill>
                <a:latin typeface="Times New Roman" pitchFamily="18" charset="0"/>
                <a:cs typeface="Times New Roman" pitchFamily="18" charset="0"/>
              </a:rPr>
              <a:t>				 </a:t>
            </a:r>
            <a:endParaRPr lang="en-GB" sz="5400" i="1" dirty="0">
              <a:solidFill>
                <a:schemeClr val="bg1"/>
              </a:solidFill>
              <a:latin typeface="Times New Roman" pitchFamily="18" charset="0"/>
              <a:cs typeface="Times New Roman" pitchFamily="18" charset="0"/>
            </a:endParaRPr>
          </a:p>
        </p:txBody>
      </p:sp>
      <p:pic>
        <p:nvPicPr>
          <p:cNvPr id="59396" name="Picture 4" descr="http://1.bp.blogspot.com/-DiSaeUcL8K0/VCiTDQ28e9I/AAAAAAAAQ_g/VYlIAfQUMt8/s1600/h-nea-eidolalatria-eikones-kai-lipsana.png"/>
          <p:cNvPicPr>
            <a:picLocks noChangeAspect="1" noChangeArrowheads="1"/>
          </p:cNvPicPr>
          <p:nvPr/>
        </p:nvPicPr>
        <p:blipFill>
          <a:blip r:embed="rId4"/>
          <a:srcRect l="22775" r="20289" b="46862"/>
          <a:stretch>
            <a:fillRect/>
          </a:stretch>
        </p:blipFill>
        <p:spPr bwMode="auto">
          <a:xfrm>
            <a:off x="5217322" y="1850219"/>
            <a:ext cx="3786214" cy="337106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60418" name="Picture 2" descr="http://kozanimedia.gr/wp-content/uploads/2013/03/poreia.jpg"/>
          <p:cNvPicPr>
            <a:picLocks noChangeAspect="1" noChangeArrowheads="1"/>
          </p:cNvPicPr>
          <p:nvPr/>
        </p:nvPicPr>
        <p:blipFill>
          <a:blip r:embed="rId3"/>
          <a:srcRect/>
          <a:stretch>
            <a:fillRect/>
          </a:stretch>
        </p:blipFill>
        <p:spPr bwMode="auto">
          <a:xfrm>
            <a:off x="502414" y="492897"/>
            <a:ext cx="5490920" cy="3660788"/>
          </a:xfrm>
          <a:prstGeom prst="rect">
            <a:avLst/>
          </a:prstGeom>
          <a:noFill/>
        </p:spPr>
      </p:pic>
      <p:sp>
        <p:nvSpPr>
          <p:cNvPr id="4" name="TextBox 3"/>
          <p:cNvSpPr txBox="1"/>
          <p:nvPr/>
        </p:nvSpPr>
        <p:spPr>
          <a:xfrm>
            <a:off x="573852" y="4421987"/>
            <a:ext cx="4786346" cy="1754326"/>
          </a:xfrm>
          <a:prstGeom prst="rect">
            <a:avLst/>
          </a:prstGeom>
          <a:noFill/>
        </p:spPr>
        <p:txBody>
          <a:bodyPr wrap="square" rtlCol="0">
            <a:spAutoFit/>
          </a:bodyPr>
          <a:lstStyle/>
          <a:p>
            <a:r>
              <a:rPr lang="el-GR" sz="5400" dirty="0" smtClean="0">
                <a:solidFill>
                  <a:schemeClr val="bg1"/>
                </a:solidFill>
                <a:latin typeface="Times New Roman" pitchFamily="18" charset="0"/>
                <a:cs typeface="Times New Roman" pitchFamily="18" charset="0"/>
              </a:rPr>
              <a:t>Πορ</a:t>
            </a:r>
            <a:r>
              <a:rPr lang="el-GR" sz="5400" dirty="0" smtClean="0">
                <a:solidFill>
                  <a:srgbClr val="FFFF00"/>
                </a:solidFill>
                <a:latin typeface="Times New Roman" pitchFamily="18" charset="0"/>
                <a:cs typeface="Times New Roman" pitchFamily="18" charset="0"/>
              </a:rPr>
              <a:t>εί</a:t>
            </a:r>
            <a:r>
              <a:rPr lang="el-GR" sz="5400" dirty="0" smtClean="0">
                <a:solidFill>
                  <a:schemeClr val="bg1"/>
                </a:solidFill>
                <a:latin typeface="Times New Roman" pitchFamily="18" charset="0"/>
                <a:cs typeface="Times New Roman" pitchFamily="18" charset="0"/>
              </a:rPr>
              <a:t>α </a:t>
            </a:r>
            <a:r>
              <a:rPr lang="el-GR" sz="5400" i="1" dirty="0" smtClean="0">
                <a:solidFill>
                  <a:schemeClr val="bg1"/>
                </a:solidFill>
                <a:latin typeface="Times New Roman" pitchFamily="18" charset="0"/>
                <a:cs typeface="Times New Roman" pitchFamily="18" charset="0"/>
              </a:rPr>
              <a:t>αλλά </a:t>
            </a:r>
            <a:r>
              <a:rPr lang="el-GR" sz="5400" dirty="0" smtClean="0">
                <a:solidFill>
                  <a:schemeClr val="bg1"/>
                </a:solidFill>
                <a:latin typeface="Times New Roman" pitchFamily="18" charset="0"/>
                <a:cs typeface="Times New Roman" pitchFamily="18" charset="0"/>
              </a:rPr>
              <a:t>αεροπορ</a:t>
            </a:r>
            <a:r>
              <a:rPr lang="el-GR" sz="5400" dirty="0" smtClean="0">
                <a:solidFill>
                  <a:srgbClr val="FFFF00"/>
                </a:solidFill>
                <a:latin typeface="Times New Roman" pitchFamily="18" charset="0"/>
                <a:cs typeface="Times New Roman" pitchFamily="18" charset="0"/>
              </a:rPr>
              <a:t>ία</a:t>
            </a:r>
            <a:r>
              <a:rPr lang="el-GR" sz="5400" dirty="0" smtClean="0">
                <a:solidFill>
                  <a:schemeClr val="bg1"/>
                </a:solidFill>
                <a:latin typeface="Times New Roman" pitchFamily="18" charset="0"/>
                <a:cs typeface="Times New Roman" pitchFamily="18" charset="0"/>
              </a:rPr>
              <a:t> </a:t>
            </a:r>
            <a:endParaRPr lang="en-GB" sz="5400" dirty="0">
              <a:solidFill>
                <a:schemeClr val="bg1"/>
              </a:solidFill>
              <a:latin typeface="Times New Roman" pitchFamily="18" charset="0"/>
              <a:cs typeface="Times New Roman" pitchFamily="18" charset="0"/>
            </a:endParaRPr>
          </a:p>
        </p:txBody>
      </p:sp>
      <p:pic>
        <p:nvPicPr>
          <p:cNvPr id="60420" name="Picture 4" descr="http://gym-leptok.pie.sch.gr/efivon-apopseis/images/aeroporia.jpg"/>
          <p:cNvPicPr>
            <a:picLocks noChangeAspect="1" noChangeArrowheads="1"/>
          </p:cNvPicPr>
          <p:nvPr/>
        </p:nvPicPr>
        <p:blipFill>
          <a:blip r:embed="rId4"/>
          <a:srcRect l="4507" t="21485" b="14062"/>
          <a:stretch>
            <a:fillRect/>
          </a:stretch>
        </p:blipFill>
        <p:spPr bwMode="auto">
          <a:xfrm>
            <a:off x="4217190" y="3278979"/>
            <a:ext cx="4815752" cy="350046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870" y="207145"/>
            <a:ext cx="8619649" cy="6786610"/>
          </a:xfrm>
          <a:solidFill>
            <a:srgbClr val="FFFF99"/>
          </a:solidFill>
        </p:spPr>
        <p:txBody>
          <a:bodyPr>
            <a:normAutofit fontScale="77500" lnSpcReduction="20000"/>
          </a:bodyPr>
          <a:lstStyle/>
          <a:p>
            <a:pPr algn="ctr">
              <a:buNone/>
            </a:pPr>
            <a:r>
              <a:rPr lang="el-GR" b="1" dirty="0" smtClean="0">
                <a:latin typeface="Times New Roman" pitchFamily="18" charset="0"/>
                <a:cs typeface="Times New Roman" pitchFamily="18" charset="0"/>
              </a:rPr>
              <a:t>ΟΜΑΔΑ Β</a:t>
            </a:r>
            <a:endParaRPr lang="en-GB" dirty="0" smtClean="0">
              <a:latin typeface="Times New Roman" pitchFamily="18" charset="0"/>
              <a:cs typeface="Times New Roman" pitchFamily="18" charset="0"/>
            </a:endParaRPr>
          </a:p>
          <a:p>
            <a:pPr>
              <a:buNone/>
            </a:pPr>
            <a:r>
              <a:rPr lang="el-GR" dirty="0" smtClean="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a:buNone/>
            </a:pPr>
            <a:r>
              <a:rPr lang="el-GR" b="1" dirty="0" smtClean="0">
                <a:latin typeface="Times New Roman" pitchFamily="18" charset="0"/>
                <a:cs typeface="Times New Roman" pitchFamily="18" charset="0"/>
              </a:rPr>
              <a:t>Να εντοπίσετε τα ορθογραφικά λάθη</a:t>
            </a:r>
            <a:endParaRPr lang="en-GB" dirty="0" smtClean="0">
              <a:latin typeface="Times New Roman" pitchFamily="18" charset="0"/>
              <a:cs typeface="Times New Roman" pitchFamily="18" charset="0"/>
            </a:endParaRPr>
          </a:p>
          <a:p>
            <a:pPr>
              <a:buNone/>
            </a:pPr>
            <a:r>
              <a:rPr lang="el-GR" b="1" dirty="0" smtClean="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algn="just">
              <a:buNone/>
            </a:pPr>
            <a:r>
              <a:rPr lang="el-GR" dirty="0" smtClean="0">
                <a:latin typeface="Times New Roman" pitchFamily="18" charset="0"/>
                <a:cs typeface="Times New Roman" pitchFamily="18" charset="0"/>
              </a:rPr>
              <a:t>	 </a:t>
            </a:r>
            <a:r>
              <a:rPr lang="el-GR" dirty="0" err="1">
                <a:latin typeface="Times New Roman" pitchFamily="18" charset="0"/>
                <a:cs typeface="Times New Roman" pitchFamily="18" charset="0"/>
              </a:rPr>
              <a:t>Ευτυχός</a:t>
            </a:r>
            <a:r>
              <a:rPr lang="el-GR" dirty="0">
                <a:latin typeface="Times New Roman" pitchFamily="18" charset="0"/>
                <a:cs typeface="Times New Roman" pitchFamily="18" charset="0"/>
              </a:rPr>
              <a:t>, ο κόσμος χαρακτηρίζεται από υπομονή</a:t>
            </a:r>
            <a:r>
              <a:rPr lang="el-GR" dirty="0" smtClean="0">
                <a:latin typeface="Times New Roman" pitchFamily="18" charset="0"/>
                <a:cs typeface="Times New Roman" pitchFamily="18" charset="0"/>
              </a:rPr>
              <a:t>, αν </a:t>
            </a:r>
            <a:r>
              <a:rPr lang="el-GR" dirty="0">
                <a:latin typeface="Times New Roman" pitchFamily="18" charset="0"/>
                <a:cs typeface="Times New Roman" pitchFamily="18" charset="0"/>
              </a:rPr>
              <a:t>και είναι ευρέως γνωστό ότι η οικονομία ακολουθεί μια φθίνουσα πορεία, κακός βέβαια. Πρώτιστα, θα πρέπει να υπάρξει άμεση </a:t>
            </a:r>
            <a:r>
              <a:rPr lang="el-GR" dirty="0" err="1" smtClean="0">
                <a:latin typeface="Times New Roman" pitchFamily="18" charset="0"/>
                <a:cs typeface="Times New Roman" pitchFamily="18" charset="0"/>
              </a:rPr>
              <a:t>αντιμετώπηση</a:t>
            </a:r>
            <a:r>
              <a:rPr lang="el-GR" dirty="0" smtClean="0">
                <a:latin typeface="Times New Roman" pitchFamily="18" charset="0"/>
                <a:cs typeface="Times New Roman" pitchFamily="18" charset="0"/>
              </a:rPr>
              <a:t> της </a:t>
            </a:r>
            <a:r>
              <a:rPr lang="el-GR" dirty="0">
                <a:latin typeface="Times New Roman" pitchFamily="18" charset="0"/>
                <a:cs typeface="Times New Roman" pitchFamily="18" charset="0"/>
              </a:rPr>
              <a:t>κρίσης με </a:t>
            </a:r>
            <a:r>
              <a:rPr lang="el-GR" dirty="0" smtClean="0">
                <a:latin typeface="Times New Roman" pitchFamily="18" charset="0"/>
                <a:cs typeface="Times New Roman" pitchFamily="18" charset="0"/>
              </a:rPr>
              <a:t>την </a:t>
            </a:r>
            <a:r>
              <a:rPr lang="el-GR" dirty="0" err="1" smtClean="0">
                <a:latin typeface="Times New Roman" pitchFamily="18" charset="0"/>
                <a:cs typeface="Times New Roman" pitchFamily="18" charset="0"/>
              </a:rPr>
              <a:t>προώθιση</a:t>
            </a:r>
            <a:r>
              <a:rPr lang="el-GR" dirty="0" smtClean="0">
                <a:latin typeface="Times New Roman" pitchFamily="18" charset="0"/>
                <a:cs typeface="Times New Roman" pitchFamily="18" charset="0"/>
              </a:rPr>
              <a:t> </a:t>
            </a:r>
            <a:r>
              <a:rPr lang="el-GR" dirty="0">
                <a:latin typeface="Times New Roman" pitchFamily="18" charset="0"/>
                <a:cs typeface="Times New Roman" pitchFamily="18" charset="0"/>
              </a:rPr>
              <a:t>ρηξικέλευθων στρατηγικών. Δε χωρά στο μυαλό να ξεπουλήσουμε την  χώρα μας</a:t>
            </a:r>
            <a:r>
              <a:rPr lang="el-GR" dirty="0" smtClean="0">
                <a:latin typeface="Times New Roman" pitchFamily="18" charset="0"/>
                <a:cs typeface="Times New Roman" pitchFamily="18" charset="0"/>
              </a:rPr>
              <a:t>, τη </a:t>
            </a:r>
            <a:r>
              <a:rPr lang="el-GR" dirty="0">
                <a:latin typeface="Times New Roman" pitchFamily="18" charset="0"/>
                <a:cs typeface="Times New Roman" pitchFamily="18" charset="0"/>
              </a:rPr>
              <a:t>αξιοπρέπειά μας και ούτε να χάσουμε το σεβασμό των άλλων.</a:t>
            </a:r>
          </a:p>
          <a:p>
            <a:pPr algn="just">
              <a:buNone/>
            </a:pPr>
            <a:r>
              <a:rPr lang="el-GR" dirty="0">
                <a:latin typeface="Times New Roman" pitchFamily="18" charset="0"/>
                <a:cs typeface="Times New Roman" pitchFamily="18" charset="0"/>
              </a:rPr>
              <a:t>	Η </a:t>
            </a:r>
            <a:r>
              <a:rPr lang="el-GR" dirty="0" err="1">
                <a:latin typeface="Times New Roman" pitchFamily="18" charset="0"/>
                <a:cs typeface="Times New Roman" pitchFamily="18" charset="0"/>
              </a:rPr>
              <a:t>ταχία</a:t>
            </a:r>
            <a:r>
              <a:rPr lang="el-GR" dirty="0">
                <a:latin typeface="Times New Roman" pitchFamily="18" charset="0"/>
                <a:cs typeface="Times New Roman" pitchFamily="18" charset="0"/>
              </a:rPr>
              <a:t> εφαρμογή μέτρων είναι το ζητούμενο. Θα πρέπει ως Υπουργός να φανείτε </a:t>
            </a:r>
            <a:r>
              <a:rPr lang="el-GR" dirty="0" err="1">
                <a:latin typeface="Times New Roman" pitchFamily="18" charset="0"/>
                <a:cs typeface="Times New Roman" pitchFamily="18" charset="0"/>
              </a:rPr>
              <a:t>ευθής</a:t>
            </a:r>
            <a:r>
              <a:rPr lang="el-GR" dirty="0">
                <a:latin typeface="Times New Roman" pitchFamily="18" charset="0"/>
                <a:cs typeface="Times New Roman" pitchFamily="18" charset="0"/>
              </a:rPr>
              <a:t> και να εξουδετερώσετε την </a:t>
            </a:r>
            <a:r>
              <a:rPr lang="el-GR" dirty="0" err="1">
                <a:latin typeface="Times New Roman" pitchFamily="18" charset="0"/>
                <a:cs typeface="Times New Roman" pitchFamily="18" charset="0"/>
              </a:rPr>
              <a:t>αδικεία</a:t>
            </a:r>
            <a:r>
              <a:rPr lang="el-GR" dirty="0">
                <a:latin typeface="Times New Roman" pitchFamily="18" charset="0"/>
                <a:cs typeface="Times New Roman" pitchFamily="18" charset="0"/>
              </a:rPr>
              <a:t> με σκληρή </a:t>
            </a:r>
            <a:r>
              <a:rPr lang="el-GR" dirty="0" err="1">
                <a:latin typeface="Times New Roman" pitchFamily="18" charset="0"/>
                <a:cs typeface="Times New Roman" pitchFamily="18" charset="0"/>
              </a:rPr>
              <a:t>δουλιά</a:t>
            </a:r>
            <a:r>
              <a:rPr lang="el-GR" dirty="0">
                <a:latin typeface="Times New Roman" pitchFamily="18" charset="0"/>
                <a:cs typeface="Times New Roman" pitchFamily="18" charset="0"/>
              </a:rPr>
              <a:t> χαράσσοντας μια καλή οικονομική πορεία, κάτι που θα μειώσει και την </a:t>
            </a:r>
            <a:r>
              <a:rPr lang="el-GR" dirty="0" err="1">
                <a:latin typeface="Times New Roman" pitchFamily="18" charset="0"/>
                <a:cs typeface="Times New Roman" pitchFamily="18" charset="0"/>
              </a:rPr>
              <a:t>ανεργεία</a:t>
            </a:r>
            <a:r>
              <a:rPr lang="el-GR" dirty="0">
                <a:latin typeface="Times New Roman" pitchFamily="18" charset="0"/>
                <a:cs typeface="Times New Roman" pitchFamily="18" charset="0"/>
              </a:rPr>
              <a:t>. </a:t>
            </a:r>
          </a:p>
          <a:p>
            <a:pPr algn="just">
              <a:buNone/>
            </a:pPr>
            <a:r>
              <a:rPr lang="el-GR" dirty="0">
                <a:latin typeface="Times New Roman" pitchFamily="18" charset="0"/>
                <a:cs typeface="Times New Roman" pitchFamily="18" charset="0"/>
              </a:rPr>
              <a:t>	Δεν είναι ο λαός που επέλεξε αυτήν την κατάντια ούτε κάποιος μας έδωσε την επιλογή λέγοντάς μας «επέλεξε».</a:t>
            </a:r>
          </a:p>
          <a:p>
            <a:pPr>
              <a:buNone/>
            </a:pPr>
            <a:endParaRPr lang="en-GB" dirty="0" smtClean="0">
              <a:latin typeface="Times New Roman" pitchFamily="18" charset="0"/>
              <a:cs typeface="Times New Roman" pitchFamily="18" charset="0"/>
            </a:endParaRPr>
          </a:p>
          <a:p>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4" name="TextBox 3"/>
          <p:cNvSpPr txBox="1"/>
          <p:nvPr/>
        </p:nvSpPr>
        <p:spPr>
          <a:xfrm>
            <a:off x="540222" y="483993"/>
            <a:ext cx="4176464" cy="2246769"/>
          </a:xfrm>
          <a:prstGeom prst="rect">
            <a:avLst/>
          </a:prstGeom>
          <a:noFill/>
        </p:spPr>
        <p:txBody>
          <a:bodyPr wrap="square" rtlCol="0">
            <a:spAutoFit/>
          </a:bodyPr>
          <a:lstStyle/>
          <a:p>
            <a:r>
              <a:rPr lang="el-GR" sz="2800" b="1" dirty="0" smtClean="0">
                <a:solidFill>
                  <a:srgbClr val="00FF00"/>
                </a:solidFill>
                <a:latin typeface="Times New Roman" pitchFamily="18" charset="0"/>
                <a:cs typeface="Times New Roman" pitchFamily="18" charset="0"/>
              </a:rPr>
              <a:t>Προπαροξύτονα β΄ συζυγίας, </a:t>
            </a:r>
            <a:r>
              <a:rPr lang="el-GR" sz="2800" b="1" dirty="0" err="1" smtClean="0">
                <a:solidFill>
                  <a:srgbClr val="00FF00"/>
                </a:solidFill>
                <a:latin typeface="Times New Roman" pitchFamily="18" charset="0"/>
                <a:cs typeface="Times New Roman" pitchFamily="18" charset="0"/>
              </a:rPr>
              <a:t>β΄τάξης</a:t>
            </a:r>
            <a:r>
              <a:rPr lang="el-GR" sz="2800" b="1" dirty="0" smtClean="0">
                <a:solidFill>
                  <a:srgbClr val="00FF00"/>
                </a:solidFill>
                <a:latin typeface="Times New Roman" pitchFamily="18" charset="0"/>
                <a:cs typeface="Times New Roman" pitchFamily="18" charset="0"/>
              </a:rPr>
              <a:t> </a:t>
            </a:r>
            <a:r>
              <a:rPr lang="el-GR" sz="2800" b="1" dirty="0" smtClean="0">
                <a:solidFill>
                  <a:schemeClr val="bg1"/>
                </a:solidFill>
                <a:latin typeface="Times New Roman" pitchFamily="18" charset="0"/>
                <a:cs typeface="Times New Roman" pitchFamily="18" charset="0"/>
              </a:rPr>
              <a:t>(βοηθώ, βοηθάς </a:t>
            </a:r>
            <a:r>
              <a:rPr lang="el-GR" sz="2800" b="1" dirty="0" err="1" smtClean="0">
                <a:solidFill>
                  <a:schemeClr val="bg1"/>
                </a:solidFill>
                <a:latin typeface="Times New Roman" pitchFamily="18" charset="0"/>
                <a:cs typeface="Times New Roman" pitchFamily="18" charset="0"/>
              </a:rPr>
              <a:t>κτλ</a:t>
            </a:r>
            <a:r>
              <a:rPr lang="el-GR" sz="2800" b="1" dirty="0" smtClean="0">
                <a:solidFill>
                  <a:schemeClr val="bg1"/>
                </a:solidFill>
                <a:latin typeface="Times New Roman" pitchFamily="18" charset="0"/>
                <a:cs typeface="Times New Roman" pitchFamily="18" charset="0"/>
              </a:rPr>
              <a:t>)</a:t>
            </a:r>
          </a:p>
          <a:p>
            <a:endParaRPr lang="el-GR" sz="2800" dirty="0">
              <a:solidFill>
                <a:schemeClr val="bg1"/>
              </a:solidFill>
              <a:latin typeface="Times New Roman" pitchFamily="18" charset="0"/>
              <a:cs typeface="Times New Roman" pitchFamily="18" charset="0"/>
            </a:endParaRPr>
          </a:p>
          <a:p>
            <a:r>
              <a:rPr lang="el-GR" sz="2800" b="1" dirty="0" smtClean="0">
                <a:solidFill>
                  <a:schemeClr val="bg1"/>
                </a:solidFill>
                <a:latin typeface="Times New Roman" pitchFamily="18" charset="0"/>
                <a:cs typeface="Times New Roman" pitchFamily="18" charset="0"/>
              </a:rPr>
              <a:t>Του έδωσε χείρα βοηθ</a:t>
            </a:r>
            <a:r>
              <a:rPr lang="el-GR" sz="2800" b="1" dirty="0" smtClean="0">
                <a:solidFill>
                  <a:srgbClr val="FFFF00"/>
                </a:solidFill>
                <a:latin typeface="Times New Roman" pitchFamily="18" charset="0"/>
                <a:cs typeface="Times New Roman" pitchFamily="18" charset="0"/>
              </a:rPr>
              <a:t>εία</a:t>
            </a:r>
            <a:r>
              <a:rPr lang="el-GR" sz="2800" b="1" dirty="0" smtClean="0">
                <a:solidFill>
                  <a:schemeClr val="bg1"/>
                </a:solidFill>
                <a:latin typeface="Times New Roman" pitchFamily="18" charset="0"/>
                <a:cs typeface="Times New Roman" pitchFamily="18" charset="0"/>
              </a:rPr>
              <a:t>ς</a:t>
            </a:r>
            <a:endParaRPr lang="en-GB" sz="2800" b="1" dirty="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3"/>
          <a:stretch>
            <a:fillRect/>
          </a:stretch>
        </p:blipFill>
        <p:spPr>
          <a:xfrm>
            <a:off x="537645" y="3091425"/>
            <a:ext cx="4032448" cy="2932689"/>
          </a:xfrm>
          <a:prstGeom prst="rect">
            <a:avLst/>
          </a:prstGeom>
        </p:spPr>
      </p:pic>
      <p:sp>
        <p:nvSpPr>
          <p:cNvPr id="10" name="TextBox 9"/>
          <p:cNvSpPr txBox="1"/>
          <p:nvPr/>
        </p:nvSpPr>
        <p:spPr>
          <a:xfrm>
            <a:off x="4854866" y="3636169"/>
            <a:ext cx="4176464" cy="3108543"/>
          </a:xfrm>
          <a:prstGeom prst="rect">
            <a:avLst/>
          </a:prstGeom>
          <a:noFill/>
        </p:spPr>
        <p:txBody>
          <a:bodyPr wrap="square" rtlCol="0">
            <a:spAutoFit/>
          </a:bodyPr>
          <a:lstStyle/>
          <a:p>
            <a:r>
              <a:rPr lang="el-GR" sz="2800" b="1" dirty="0" smtClean="0">
                <a:solidFill>
                  <a:srgbClr val="00FF00"/>
                </a:solidFill>
                <a:latin typeface="Times New Roman" pitchFamily="18" charset="0"/>
                <a:cs typeface="Times New Roman" pitchFamily="18" charset="0"/>
              </a:rPr>
              <a:t>Προπαροξύτονα θηλυκά </a:t>
            </a:r>
            <a:r>
              <a:rPr lang="el-GR" sz="2800" b="1" dirty="0" smtClean="0">
                <a:solidFill>
                  <a:srgbClr val="00FF00"/>
                </a:solidFill>
                <a:latin typeface="Times New Roman" pitchFamily="18" charset="0"/>
                <a:cs typeface="Times New Roman" pitchFamily="18" charset="0"/>
              </a:rPr>
              <a:t>ονόματα και λέξεις που προέρχονται από αρσενικά ονόματα</a:t>
            </a:r>
            <a:endParaRPr lang="el-GR" sz="2800" b="1" dirty="0">
              <a:solidFill>
                <a:srgbClr val="00FF00"/>
              </a:solidFill>
              <a:latin typeface="Times New Roman" pitchFamily="18" charset="0"/>
              <a:cs typeface="Times New Roman" pitchFamily="18" charset="0"/>
            </a:endParaRPr>
          </a:p>
          <a:p>
            <a:endParaRPr lang="el-GR" sz="2800" dirty="0">
              <a:solidFill>
                <a:schemeClr val="bg1"/>
              </a:solidFill>
              <a:latin typeface="Times New Roman" pitchFamily="18" charset="0"/>
              <a:cs typeface="Times New Roman" pitchFamily="18" charset="0"/>
            </a:endParaRPr>
          </a:p>
          <a:p>
            <a:r>
              <a:rPr lang="el-GR" sz="2800" b="1" dirty="0" smtClean="0">
                <a:solidFill>
                  <a:schemeClr val="bg1"/>
                </a:solidFill>
                <a:latin typeface="Times New Roman" pitchFamily="18" charset="0"/>
                <a:cs typeface="Times New Roman" pitchFamily="18" charset="0"/>
              </a:rPr>
              <a:t>*Ιφιγέν</a:t>
            </a:r>
            <a:r>
              <a:rPr lang="el-GR" sz="2800" b="1" dirty="0" smtClean="0">
                <a:solidFill>
                  <a:srgbClr val="FFFF00"/>
                </a:solidFill>
                <a:latin typeface="Times New Roman" pitchFamily="18" charset="0"/>
                <a:cs typeface="Times New Roman" pitchFamily="18" charset="0"/>
              </a:rPr>
              <a:t>εια </a:t>
            </a:r>
            <a:r>
              <a:rPr lang="el-GR" sz="2800" b="1" dirty="0" smtClean="0">
                <a:solidFill>
                  <a:schemeClr val="bg1"/>
                </a:solidFill>
                <a:latin typeface="Times New Roman" pitchFamily="18" charset="0"/>
                <a:cs typeface="Times New Roman" pitchFamily="18" charset="0"/>
              </a:rPr>
              <a:t>εν </a:t>
            </a:r>
            <a:r>
              <a:rPr lang="el-GR" sz="2800" b="1" dirty="0" err="1" smtClean="0">
                <a:solidFill>
                  <a:schemeClr val="bg1"/>
                </a:solidFill>
                <a:latin typeface="Times New Roman" pitchFamily="18" charset="0"/>
                <a:cs typeface="Times New Roman" pitchFamily="18" charset="0"/>
              </a:rPr>
              <a:t>Ταύροις</a:t>
            </a:r>
            <a:endParaRPr lang="el-GR" sz="2800" b="1" dirty="0" smtClean="0">
              <a:solidFill>
                <a:schemeClr val="bg1"/>
              </a:solidFill>
              <a:latin typeface="Times New Roman" pitchFamily="18" charset="0"/>
              <a:cs typeface="Times New Roman" pitchFamily="18" charset="0"/>
            </a:endParaRPr>
          </a:p>
          <a:p>
            <a:r>
              <a:rPr lang="el-GR" sz="2800" b="1" dirty="0" smtClean="0">
                <a:solidFill>
                  <a:schemeClr val="bg1"/>
                </a:solidFill>
                <a:latin typeface="Times New Roman" pitchFamily="18" charset="0"/>
                <a:cs typeface="Times New Roman" pitchFamily="18" charset="0"/>
              </a:rPr>
              <a:t>*Οδύσσ</a:t>
            </a:r>
            <a:r>
              <a:rPr lang="el-GR" sz="2800" b="1" dirty="0" smtClean="0">
                <a:solidFill>
                  <a:srgbClr val="FFFF00"/>
                </a:solidFill>
                <a:latin typeface="Times New Roman" pitchFamily="18" charset="0"/>
                <a:cs typeface="Times New Roman" pitchFamily="18" charset="0"/>
              </a:rPr>
              <a:t>εια</a:t>
            </a:r>
            <a:endParaRPr lang="en-GB" sz="2800" b="1" dirty="0">
              <a:solidFill>
                <a:srgbClr val="FFFF00"/>
              </a:solidFill>
              <a:latin typeface="Times New Roman" pitchFamily="18" charset="0"/>
              <a:cs typeface="Times New Roman" pitchFamily="18" charset="0"/>
            </a:endParaRPr>
          </a:p>
        </p:txBody>
      </p:sp>
      <p:pic>
        <p:nvPicPr>
          <p:cNvPr id="5" name="Picture 4"/>
          <p:cNvPicPr>
            <a:picLocks noChangeAspect="1"/>
          </p:cNvPicPr>
          <p:nvPr/>
        </p:nvPicPr>
        <p:blipFill>
          <a:blip r:embed="rId4"/>
          <a:stretch>
            <a:fillRect/>
          </a:stretch>
        </p:blipFill>
        <p:spPr>
          <a:xfrm>
            <a:off x="4782858" y="683841"/>
            <a:ext cx="4248472" cy="2880320"/>
          </a:xfrm>
          <a:prstGeom prst="rect">
            <a:avLst/>
          </a:prstGeom>
        </p:spPr>
      </p:pic>
    </p:spTree>
    <p:extLst>
      <p:ext uri="{BB962C8B-B14F-4D97-AF65-F5344CB8AC3E}">
        <p14:creationId xmlns:p14="http://schemas.microsoft.com/office/powerpoint/2010/main" val="3837784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6" name="TextBox 5"/>
          <p:cNvSpPr txBox="1"/>
          <p:nvPr/>
        </p:nvSpPr>
        <p:spPr>
          <a:xfrm>
            <a:off x="738988" y="3642211"/>
            <a:ext cx="4131957" cy="3847207"/>
          </a:xfrm>
          <a:prstGeom prst="rect">
            <a:avLst/>
          </a:prstGeom>
          <a:noFill/>
        </p:spPr>
        <p:txBody>
          <a:bodyPr wrap="square" rtlCol="0">
            <a:spAutoFit/>
          </a:bodyPr>
          <a:lstStyle/>
          <a:p>
            <a:r>
              <a:rPr lang="el-GR" sz="2800" b="1" dirty="0">
                <a:solidFill>
                  <a:srgbClr val="00FF00"/>
                </a:solidFill>
                <a:latin typeface="Times New Roman" pitchFamily="18" charset="0"/>
                <a:cs typeface="Times New Roman" pitchFamily="18" charset="0"/>
              </a:rPr>
              <a:t>τα προπαροξύτονα που </a:t>
            </a:r>
            <a:r>
              <a:rPr lang="el-GR" sz="2800" b="1" dirty="0" smtClean="0">
                <a:solidFill>
                  <a:srgbClr val="00FF00"/>
                </a:solidFill>
                <a:latin typeface="Times New Roman" pitchFamily="18" charset="0"/>
                <a:cs typeface="Times New Roman" pitchFamily="18" charset="0"/>
              </a:rPr>
              <a:t>παράγονται </a:t>
            </a:r>
            <a:r>
              <a:rPr lang="el-GR" sz="2800" b="1" dirty="0">
                <a:solidFill>
                  <a:srgbClr val="00FF00"/>
                </a:solidFill>
                <a:latin typeface="Times New Roman" pitchFamily="18" charset="0"/>
                <a:cs typeface="Times New Roman" pitchFamily="18" charset="0"/>
              </a:rPr>
              <a:t>από επίθετα σε –</a:t>
            </a:r>
            <a:r>
              <a:rPr lang="el-GR" sz="2800" b="1" dirty="0" err="1" smtClean="0">
                <a:solidFill>
                  <a:srgbClr val="00FF00"/>
                </a:solidFill>
                <a:latin typeface="Times New Roman" pitchFamily="18" charset="0"/>
                <a:cs typeface="Times New Roman" pitchFamily="18" charset="0"/>
              </a:rPr>
              <a:t>ής</a:t>
            </a:r>
            <a:r>
              <a:rPr lang="el-GR" sz="2800" b="1" dirty="0" smtClean="0">
                <a:solidFill>
                  <a:srgbClr val="00FF00"/>
                </a:solidFill>
                <a:latin typeface="Times New Roman" pitchFamily="18" charset="0"/>
                <a:cs typeface="Times New Roman" pitchFamily="18" charset="0"/>
              </a:rPr>
              <a:t> και -</a:t>
            </a:r>
            <a:r>
              <a:rPr lang="el-GR" sz="2800" b="1" dirty="0" err="1">
                <a:solidFill>
                  <a:srgbClr val="00FF00"/>
                </a:solidFill>
                <a:latin typeface="Times New Roman" pitchFamily="18" charset="0"/>
                <a:cs typeface="Times New Roman" pitchFamily="18" charset="0"/>
              </a:rPr>
              <a:t>ύ</a:t>
            </a:r>
            <a:r>
              <a:rPr lang="el-GR" sz="2800" b="1" dirty="0" err="1" smtClean="0">
                <a:solidFill>
                  <a:srgbClr val="00FF00"/>
                </a:solidFill>
                <a:latin typeface="Times New Roman" pitchFamily="18" charset="0"/>
                <a:cs typeface="Times New Roman" pitchFamily="18" charset="0"/>
              </a:rPr>
              <a:t>ς</a:t>
            </a:r>
            <a:endParaRPr lang="el-GR" sz="2800" b="1" dirty="0" smtClean="0">
              <a:solidFill>
                <a:srgbClr val="00FF00"/>
              </a:solidFill>
              <a:latin typeface="Times New Roman" pitchFamily="18" charset="0"/>
              <a:cs typeface="Times New Roman" pitchFamily="18" charset="0"/>
            </a:endParaRPr>
          </a:p>
          <a:p>
            <a:endParaRPr lang="el-GR" sz="2800" b="1" dirty="0">
              <a:solidFill>
                <a:schemeClr val="bg1"/>
              </a:solidFill>
              <a:latin typeface="Times New Roman" pitchFamily="18" charset="0"/>
              <a:cs typeface="Times New Roman" pitchFamily="18" charset="0"/>
            </a:endParaRPr>
          </a:p>
          <a:p>
            <a:r>
              <a:rPr lang="el-GR" sz="2800" b="1" dirty="0" smtClean="0">
                <a:solidFill>
                  <a:schemeClr val="bg1"/>
                </a:solidFill>
                <a:latin typeface="Times New Roman" pitchFamily="18" charset="0"/>
                <a:cs typeface="Times New Roman" pitchFamily="18" charset="0"/>
              </a:rPr>
              <a:t>Έχετε πολλή ευγέν</a:t>
            </a:r>
            <a:r>
              <a:rPr lang="el-GR" sz="2800" b="1" dirty="0" smtClean="0">
                <a:solidFill>
                  <a:srgbClr val="FFFF00"/>
                </a:solidFill>
                <a:latin typeface="Times New Roman" pitchFamily="18" charset="0"/>
                <a:cs typeface="Times New Roman" pitchFamily="18" charset="0"/>
              </a:rPr>
              <a:t>εια!</a:t>
            </a:r>
          </a:p>
          <a:p>
            <a:endParaRPr lang="el-GR" sz="2800" b="1" dirty="0" smtClean="0">
              <a:solidFill>
                <a:srgbClr val="FFFF00"/>
              </a:solidFill>
              <a:latin typeface="Times New Roman" pitchFamily="18" charset="0"/>
              <a:cs typeface="Times New Roman" pitchFamily="18" charset="0"/>
            </a:endParaRPr>
          </a:p>
          <a:p>
            <a:endParaRPr lang="el-GR" sz="2800" b="1" dirty="0">
              <a:solidFill>
                <a:srgbClr val="FFFF00"/>
              </a:solidFill>
              <a:latin typeface="Times New Roman" pitchFamily="18" charset="0"/>
              <a:cs typeface="Times New Roman" pitchFamily="18" charset="0"/>
            </a:endParaRPr>
          </a:p>
          <a:p>
            <a:endParaRPr lang="el-GR" sz="2400" dirty="0">
              <a:solidFill>
                <a:schemeClr val="bg1"/>
              </a:solidFill>
              <a:latin typeface="Times New Roman" pitchFamily="18" charset="0"/>
              <a:cs typeface="Times New Roman" pitchFamily="18" charset="0"/>
            </a:endParaRPr>
          </a:p>
          <a:p>
            <a:endParaRPr lang="el-GR" sz="2400" dirty="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396206" y="400554"/>
            <a:ext cx="4474739" cy="2841104"/>
          </a:xfrm>
          <a:prstGeom prst="rect">
            <a:avLst/>
          </a:prstGeom>
        </p:spPr>
      </p:pic>
      <p:sp>
        <p:nvSpPr>
          <p:cNvPr id="7" name="TextBox 6"/>
          <p:cNvSpPr txBox="1"/>
          <p:nvPr/>
        </p:nvSpPr>
        <p:spPr>
          <a:xfrm>
            <a:off x="5267071" y="611833"/>
            <a:ext cx="3698087" cy="2985433"/>
          </a:xfrm>
          <a:prstGeom prst="rect">
            <a:avLst/>
          </a:prstGeom>
          <a:noFill/>
        </p:spPr>
        <p:txBody>
          <a:bodyPr wrap="square" rtlCol="0">
            <a:spAutoFit/>
          </a:bodyPr>
          <a:lstStyle/>
          <a:p>
            <a:endParaRPr lang="el-GR" sz="2400" dirty="0">
              <a:solidFill>
                <a:schemeClr val="bg1"/>
              </a:solidFill>
              <a:latin typeface="Times New Roman" pitchFamily="18" charset="0"/>
              <a:cs typeface="Times New Roman" pitchFamily="18" charset="0"/>
            </a:endParaRPr>
          </a:p>
          <a:p>
            <a:r>
              <a:rPr lang="el-GR" sz="2800" b="1" dirty="0">
                <a:solidFill>
                  <a:srgbClr val="00FF00"/>
                </a:solidFill>
                <a:latin typeface="Times New Roman" pitchFamily="18" charset="0"/>
                <a:cs typeface="Times New Roman" pitchFamily="18" charset="0"/>
              </a:rPr>
              <a:t>τα προπαροξύτονα </a:t>
            </a:r>
            <a:r>
              <a:rPr lang="el-GR" sz="2800" b="1" dirty="0" smtClean="0">
                <a:solidFill>
                  <a:srgbClr val="00FF00"/>
                </a:solidFill>
                <a:latin typeface="Times New Roman" pitchFamily="18" charset="0"/>
                <a:cs typeface="Times New Roman" pitchFamily="18" charset="0"/>
              </a:rPr>
              <a:t>τοπωνύμια</a:t>
            </a:r>
          </a:p>
          <a:p>
            <a:endParaRPr lang="el-GR" sz="2800" b="1" dirty="0">
              <a:solidFill>
                <a:srgbClr val="00FF00"/>
              </a:solidFill>
              <a:latin typeface="Times New Roman" pitchFamily="18" charset="0"/>
              <a:cs typeface="Times New Roman" pitchFamily="18" charset="0"/>
            </a:endParaRPr>
          </a:p>
          <a:p>
            <a:r>
              <a:rPr lang="el-GR" sz="2800" b="1" dirty="0" smtClean="0">
                <a:solidFill>
                  <a:schemeClr val="bg1"/>
                </a:solidFill>
                <a:latin typeface="Times New Roman" pitchFamily="18" charset="0"/>
                <a:cs typeface="Times New Roman" pitchFamily="18" charset="0"/>
              </a:rPr>
              <a:t>Φέτος θα πάμε ταξίδι στη Φιλαδέλφ</a:t>
            </a:r>
            <a:r>
              <a:rPr lang="el-GR" sz="2800" b="1" dirty="0" smtClean="0">
                <a:solidFill>
                  <a:srgbClr val="FFFF00"/>
                </a:solidFill>
                <a:latin typeface="Times New Roman" pitchFamily="18" charset="0"/>
                <a:cs typeface="Times New Roman" pitchFamily="18" charset="0"/>
              </a:rPr>
              <a:t>εια</a:t>
            </a:r>
            <a:endParaRPr lang="el-GR" sz="2800" b="1" dirty="0">
              <a:solidFill>
                <a:srgbClr val="FFFF00"/>
              </a:solidFill>
              <a:latin typeface="Times New Roman" pitchFamily="18" charset="0"/>
              <a:cs typeface="Times New Roman" pitchFamily="18" charset="0"/>
            </a:endParaRPr>
          </a:p>
          <a:p>
            <a:endParaRPr lang="el-GR" sz="2400" dirty="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4"/>
          <a:stretch>
            <a:fillRect/>
          </a:stretch>
        </p:blipFill>
        <p:spPr>
          <a:xfrm>
            <a:off x="4882748" y="3276030"/>
            <a:ext cx="4260975" cy="2880419"/>
          </a:xfrm>
          <a:prstGeom prst="rect">
            <a:avLst/>
          </a:prstGeom>
        </p:spPr>
      </p:pic>
    </p:spTree>
    <p:extLst>
      <p:ext uri="{BB962C8B-B14F-4D97-AF65-F5344CB8AC3E}">
        <p14:creationId xmlns:p14="http://schemas.microsoft.com/office/powerpoint/2010/main" val="5290942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7" name="TextBox 6"/>
          <p:cNvSpPr txBox="1"/>
          <p:nvPr/>
        </p:nvSpPr>
        <p:spPr>
          <a:xfrm>
            <a:off x="1332310" y="1619945"/>
            <a:ext cx="7252158" cy="2800767"/>
          </a:xfrm>
          <a:prstGeom prst="rect">
            <a:avLst/>
          </a:prstGeom>
          <a:noFill/>
        </p:spPr>
        <p:txBody>
          <a:bodyPr wrap="square" rtlCol="0">
            <a:spAutoFit/>
          </a:bodyPr>
          <a:lstStyle/>
          <a:p>
            <a:endParaRPr lang="el-GR" sz="2400" dirty="0">
              <a:solidFill>
                <a:schemeClr val="bg1"/>
              </a:solidFill>
              <a:latin typeface="Times New Roman" pitchFamily="18" charset="0"/>
              <a:cs typeface="Times New Roman" pitchFamily="18" charset="0"/>
            </a:endParaRPr>
          </a:p>
          <a:p>
            <a:pPr algn="ctr"/>
            <a:r>
              <a:rPr lang="el-GR" sz="3200" b="1" dirty="0" smtClean="0">
                <a:solidFill>
                  <a:schemeClr val="bg1"/>
                </a:solidFill>
                <a:latin typeface="Times New Roman" pitchFamily="18" charset="0"/>
                <a:cs typeface="Times New Roman" pitchFamily="18" charset="0"/>
              </a:rPr>
              <a:t>Όσα δεν εμπίπτουν στις προαναφερθείσες κατηγορίες γράφονται με </a:t>
            </a:r>
            <a:r>
              <a:rPr lang="el-GR" sz="3200" b="1" dirty="0" smtClean="0">
                <a:solidFill>
                  <a:srgbClr val="FFFF00"/>
                </a:solidFill>
                <a:latin typeface="Times New Roman" pitchFamily="18" charset="0"/>
                <a:cs typeface="Times New Roman" pitchFamily="18" charset="0"/>
              </a:rPr>
              <a:t>–ια </a:t>
            </a:r>
            <a:r>
              <a:rPr lang="el-GR" sz="3200" b="1" dirty="0" smtClean="0">
                <a:solidFill>
                  <a:schemeClr val="bg1"/>
                </a:solidFill>
                <a:latin typeface="Times New Roman" pitchFamily="18" charset="0"/>
                <a:cs typeface="Times New Roman" pitchFamily="18" charset="0"/>
              </a:rPr>
              <a:t>π.χ. </a:t>
            </a:r>
            <a:r>
              <a:rPr lang="el-GR" sz="3200" b="1" i="1" dirty="0" smtClean="0">
                <a:solidFill>
                  <a:schemeClr val="bg1"/>
                </a:solidFill>
                <a:latin typeface="Times New Roman" pitchFamily="18" charset="0"/>
                <a:cs typeface="Times New Roman" pitchFamily="18" charset="0"/>
              </a:rPr>
              <a:t>ανεργ</a:t>
            </a:r>
            <a:r>
              <a:rPr lang="el-GR" sz="3200" b="1" i="1" dirty="0" smtClean="0">
                <a:solidFill>
                  <a:srgbClr val="FFFF00"/>
                </a:solidFill>
                <a:latin typeface="Times New Roman" pitchFamily="18" charset="0"/>
                <a:cs typeface="Times New Roman" pitchFamily="18" charset="0"/>
              </a:rPr>
              <a:t>ία</a:t>
            </a:r>
            <a:r>
              <a:rPr lang="el-GR" sz="3200" b="1" i="1" dirty="0" smtClean="0">
                <a:solidFill>
                  <a:schemeClr val="bg1"/>
                </a:solidFill>
                <a:latin typeface="Times New Roman" pitchFamily="18" charset="0"/>
                <a:cs typeface="Times New Roman" pitchFamily="18" charset="0"/>
              </a:rPr>
              <a:t>, αδικ</a:t>
            </a:r>
            <a:r>
              <a:rPr lang="el-GR" sz="3200" b="1" i="1" dirty="0" smtClean="0">
                <a:solidFill>
                  <a:srgbClr val="FFFF00"/>
                </a:solidFill>
                <a:latin typeface="Times New Roman" pitchFamily="18" charset="0"/>
                <a:cs typeface="Times New Roman" pitchFamily="18" charset="0"/>
              </a:rPr>
              <a:t>ία</a:t>
            </a:r>
            <a:r>
              <a:rPr lang="el-GR" sz="3200" b="1" i="1" dirty="0" smtClean="0">
                <a:solidFill>
                  <a:schemeClr val="bg1"/>
                </a:solidFill>
                <a:latin typeface="Times New Roman" pitchFamily="18" charset="0"/>
                <a:cs typeface="Times New Roman" pitchFamily="18" charset="0"/>
              </a:rPr>
              <a:t>, βραδ</a:t>
            </a:r>
            <a:r>
              <a:rPr lang="el-GR" sz="3200" b="1" i="1" dirty="0" smtClean="0">
                <a:solidFill>
                  <a:srgbClr val="FFFF00"/>
                </a:solidFill>
                <a:latin typeface="Times New Roman" pitchFamily="18" charset="0"/>
                <a:cs typeface="Times New Roman" pitchFamily="18" charset="0"/>
              </a:rPr>
              <a:t>ιά</a:t>
            </a:r>
            <a:r>
              <a:rPr lang="el-GR" sz="3200" b="1" i="1" dirty="0" smtClean="0">
                <a:solidFill>
                  <a:schemeClr val="bg1"/>
                </a:solidFill>
                <a:latin typeface="Times New Roman" pitchFamily="18" charset="0"/>
                <a:cs typeface="Times New Roman" pitchFamily="18" charset="0"/>
              </a:rPr>
              <a:t> </a:t>
            </a:r>
            <a:r>
              <a:rPr lang="el-GR" sz="3200" b="1" dirty="0" smtClean="0">
                <a:solidFill>
                  <a:schemeClr val="bg1"/>
                </a:solidFill>
                <a:latin typeface="Times New Roman" pitchFamily="18" charset="0"/>
                <a:cs typeface="Times New Roman" pitchFamily="18" charset="0"/>
              </a:rPr>
              <a:t>(με ελάχιστες εξαιρέσεις) </a:t>
            </a:r>
            <a:r>
              <a:rPr lang="el-GR" sz="3200" b="1" dirty="0" err="1" smtClean="0">
                <a:solidFill>
                  <a:schemeClr val="bg1"/>
                </a:solidFill>
                <a:latin typeface="Times New Roman" pitchFamily="18" charset="0"/>
                <a:cs typeface="Times New Roman" pitchFamily="18" charset="0"/>
              </a:rPr>
              <a:t>κ.ο.κ</a:t>
            </a:r>
            <a:r>
              <a:rPr lang="el-GR" sz="3200" b="1" dirty="0" smtClean="0">
                <a:solidFill>
                  <a:schemeClr val="bg1"/>
                </a:solidFill>
                <a:latin typeface="Times New Roman" pitchFamily="18" charset="0"/>
                <a:cs typeface="Times New Roman" pitchFamily="18" charset="0"/>
              </a:rPr>
              <a:t>.</a:t>
            </a:r>
            <a:endParaRPr lang="el-GR" sz="3200" b="1" dirty="0">
              <a:solidFill>
                <a:schemeClr val="bg1"/>
              </a:solidFill>
              <a:latin typeface="Times New Roman" pitchFamily="18" charset="0"/>
              <a:cs typeface="Times New Roman" pitchFamily="18" charset="0"/>
            </a:endParaRPr>
          </a:p>
          <a:p>
            <a:endParaRPr lang="el-GR"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50634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3" name="TextBox 2"/>
          <p:cNvSpPr txBox="1"/>
          <p:nvPr/>
        </p:nvSpPr>
        <p:spPr>
          <a:xfrm>
            <a:off x="1188294" y="2937007"/>
            <a:ext cx="7572428" cy="707886"/>
          </a:xfrm>
          <a:prstGeom prst="rect">
            <a:avLst/>
          </a:prstGeom>
          <a:noFill/>
        </p:spPr>
        <p:txBody>
          <a:bodyPr wrap="square" rtlCol="0">
            <a:spAutoFit/>
          </a:bodyPr>
          <a:lstStyle/>
          <a:p>
            <a:pPr algn="ctr"/>
            <a:r>
              <a:rPr lang="el-GR" sz="4000" b="1" dirty="0" smtClean="0">
                <a:solidFill>
                  <a:schemeClr val="bg1"/>
                </a:solidFill>
                <a:latin typeface="Times New Roman" pitchFamily="18" charset="0"/>
                <a:cs typeface="Times New Roman" pitchFamily="18" charset="0"/>
              </a:rPr>
              <a:t>10. Αύξηση στην Υποτακτική</a:t>
            </a:r>
            <a:r>
              <a:rPr lang="el-GR" dirty="0" smtClean="0"/>
              <a:t>. </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3" name="TextBox 2"/>
          <p:cNvSpPr txBox="1"/>
          <p:nvPr/>
        </p:nvSpPr>
        <p:spPr>
          <a:xfrm>
            <a:off x="540222" y="755849"/>
            <a:ext cx="8496944" cy="5909310"/>
          </a:xfrm>
          <a:prstGeom prst="rect">
            <a:avLst/>
          </a:prstGeom>
          <a:noFill/>
        </p:spPr>
        <p:txBody>
          <a:bodyPr wrap="square" rtlCol="0">
            <a:spAutoFit/>
          </a:bodyPr>
          <a:lstStyle/>
          <a:p>
            <a:pPr algn="ctr"/>
            <a:r>
              <a:rPr lang="el-GR" sz="3200" b="1" dirty="0" smtClean="0">
                <a:solidFill>
                  <a:schemeClr val="bg1"/>
                </a:solidFill>
                <a:latin typeface="Times New Roman" pitchFamily="18" charset="0"/>
                <a:cs typeface="Times New Roman" pitchFamily="18" charset="0"/>
              </a:rPr>
              <a:t>Η αύξηση μπαίνει στον παρατατικό και στον </a:t>
            </a:r>
            <a:r>
              <a:rPr lang="el-GR" sz="3200" b="1" dirty="0" smtClean="0">
                <a:solidFill>
                  <a:schemeClr val="bg1"/>
                </a:solidFill>
                <a:latin typeface="Times New Roman" pitchFamily="18" charset="0"/>
                <a:cs typeface="Times New Roman" pitchFamily="18" charset="0"/>
              </a:rPr>
              <a:t>αόριστο οριστικής</a:t>
            </a:r>
          </a:p>
          <a:p>
            <a:pPr algn="ctr"/>
            <a:endParaRPr lang="el-GR" sz="3200" b="1" dirty="0" smtClean="0">
              <a:solidFill>
                <a:schemeClr val="bg1"/>
              </a:solidFill>
              <a:latin typeface="Times New Roman" pitchFamily="18" charset="0"/>
              <a:cs typeface="Times New Roman" pitchFamily="18" charset="0"/>
            </a:endParaRPr>
          </a:p>
          <a:p>
            <a:pPr algn="ctr"/>
            <a:r>
              <a:rPr lang="el-GR" sz="3200" b="1" dirty="0" smtClean="0">
                <a:solidFill>
                  <a:schemeClr val="bg1"/>
                </a:solidFill>
                <a:latin typeface="Times New Roman" pitchFamily="18" charset="0"/>
                <a:cs typeface="Times New Roman" pitchFamily="18" charset="0"/>
              </a:rPr>
              <a:t>π.χ</a:t>
            </a:r>
            <a:r>
              <a:rPr lang="el-GR" sz="3200" b="1" dirty="0" smtClean="0">
                <a:solidFill>
                  <a:schemeClr val="bg1"/>
                </a:solidFill>
                <a:latin typeface="Times New Roman" pitchFamily="18" charset="0"/>
                <a:cs typeface="Times New Roman" pitchFamily="18" charset="0"/>
              </a:rPr>
              <a:t>. γράφω, </a:t>
            </a:r>
            <a:r>
              <a:rPr lang="el-GR" sz="3200" b="1" dirty="0" smtClean="0">
                <a:solidFill>
                  <a:srgbClr val="FFFF00"/>
                </a:solidFill>
                <a:latin typeface="Times New Roman" pitchFamily="18" charset="0"/>
                <a:cs typeface="Times New Roman" pitchFamily="18" charset="0"/>
              </a:rPr>
              <a:t>έ</a:t>
            </a:r>
            <a:r>
              <a:rPr lang="el-GR" sz="3200" b="1" dirty="0" smtClean="0">
                <a:solidFill>
                  <a:schemeClr val="bg1"/>
                </a:solidFill>
                <a:latin typeface="Times New Roman" pitchFamily="18" charset="0"/>
                <a:cs typeface="Times New Roman" pitchFamily="18" charset="0"/>
              </a:rPr>
              <a:t>γραφα, </a:t>
            </a:r>
            <a:r>
              <a:rPr lang="el-GR" sz="3200" b="1" dirty="0" smtClean="0">
                <a:solidFill>
                  <a:srgbClr val="FFFF00"/>
                </a:solidFill>
                <a:latin typeface="Times New Roman" pitchFamily="18" charset="0"/>
                <a:cs typeface="Times New Roman" pitchFamily="18" charset="0"/>
              </a:rPr>
              <a:t>έ</a:t>
            </a:r>
            <a:r>
              <a:rPr lang="el-GR" sz="3200" b="1" dirty="0" smtClean="0">
                <a:solidFill>
                  <a:schemeClr val="bg1"/>
                </a:solidFill>
                <a:latin typeface="Times New Roman" pitchFamily="18" charset="0"/>
                <a:cs typeface="Times New Roman" pitchFamily="18" charset="0"/>
              </a:rPr>
              <a:t>γραψα</a:t>
            </a:r>
          </a:p>
          <a:p>
            <a:pPr algn="ctr"/>
            <a:endParaRPr lang="el-GR" sz="4000" b="1" dirty="0">
              <a:solidFill>
                <a:schemeClr val="bg1"/>
              </a:solidFill>
              <a:latin typeface="Times New Roman" pitchFamily="18" charset="0"/>
              <a:cs typeface="Times New Roman" pitchFamily="18" charset="0"/>
            </a:endParaRPr>
          </a:p>
          <a:p>
            <a:pPr algn="ctr"/>
            <a:r>
              <a:rPr lang="el-GR" sz="3000" b="1" u="sng" dirty="0" smtClean="0">
                <a:solidFill>
                  <a:schemeClr val="bg1"/>
                </a:solidFill>
                <a:latin typeface="Times New Roman" pitchFamily="18" charset="0"/>
                <a:cs typeface="Times New Roman" pitchFamily="18" charset="0"/>
              </a:rPr>
              <a:t>Εσωτερική αύξηση</a:t>
            </a:r>
            <a:r>
              <a:rPr lang="el-GR" sz="3000" b="1" dirty="0" smtClean="0">
                <a:solidFill>
                  <a:schemeClr val="bg1"/>
                </a:solidFill>
                <a:latin typeface="Times New Roman" pitchFamily="18" charset="0"/>
                <a:cs typeface="Times New Roman" pitchFamily="18" charset="0"/>
              </a:rPr>
              <a:t>: μπαίνει μέσα στη λέξη όταν είναι σύνθετη π.χ. υπ</a:t>
            </a:r>
            <a:r>
              <a:rPr lang="el-GR" sz="3000" b="1" dirty="0" smtClean="0">
                <a:solidFill>
                  <a:srgbClr val="FFFF00"/>
                </a:solidFill>
                <a:latin typeface="Times New Roman" pitchFamily="18" charset="0"/>
                <a:cs typeface="Times New Roman" pitchFamily="18" charset="0"/>
              </a:rPr>
              <a:t>έ</a:t>
            </a:r>
            <a:r>
              <a:rPr lang="el-GR" sz="3000" b="1" dirty="0" smtClean="0">
                <a:solidFill>
                  <a:schemeClr val="bg1"/>
                </a:solidFill>
                <a:latin typeface="Times New Roman" pitchFamily="18" charset="0"/>
                <a:cs typeface="Times New Roman" pitchFamily="18" charset="0"/>
              </a:rPr>
              <a:t>γραψα (υπό + γράφω)</a:t>
            </a:r>
          </a:p>
          <a:p>
            <a:pPr algn="ctr"/>
            <a:endParaRPr lang="el-GR" sz="3000" b="1" dirty="0">
              <a:solidFill>
                <a:schemeClr val="bg1"/>
              </a:solidFill>
              <a:latin typeface="Times New Roman" pitchFamily="18" charset="0"/>
              <a:cs typeface="Times New Roman" pitchFamily="18" charset="0"/>
            </a:endParaRPr>
          </a:p>
          <a:p>
            <a:pPr algn="ctr"/>
            <a:r>
              <a:rPr lang="el-GR" sz="3000" b="1" dirty="0" smtClean="0">
                <a:solidFill>
                  <a:srgbClr val="00FF00"/>
                </a:solidFill>
                <a:latin typeface="Times New Roman" pitchFamily="18" charset="0"/>
                <a:cs typeface="Times New Roman" pitchFamily="18" charset="0"/>
              </a:rPr>
              <a:t>Προστακτική: πάντα φεύγει η αύξηση: </a:t>
            </a:r>
          </a:p>
          <a:p>
            <a:pPr algn="ctr"/>
            <a:r>
              <a:rPr lang="el-GR" sz="3000" b="1" dirty="0" smtClean="0">
                <a:solidFill>
                  <a:schemeClr val="bg1"/>
                </a:solidFill>
                <a:latin typeface="Times New Roman" pitchFamily="18" charset="0"/>
                <a:cs typeface="Times New Roman" pitchFamily="18" charset="0"/>
              </a:rPr>
              <a:t>«</a:t>
            </a:r>
            <a:r>
              <a:rPr lang="el-GR" sz="3000" b="1" dirty="0" smtClean="0">
                <a:solidFill>
                  <a:srgbClr val="FFFF00"/>
                </a:solidFill>
                <a:latin typeface="Times New Roman" pitchFamily="18" charset="0"/>
                <a:cs typeface="Times New Roman" pitchFamily="18" charset="0"/>
              </a:rPr>
              <a:t>Υπόγραψε</a:t>
            </a:r>
            <a:r>
              <a:rPr lang="el-GR" sz="3000" b="1" dirty="0" smtClean="0">
                <a:solidFill>
                  <a:schemeClr val="bg1"/>
                </a:solidFill>
                <a:latin typeface="Times New Roman" pitchFamily="18" charset="0"/>
                <a:cs typeface="Times New Roman" pitchFamily="18" charset="0"/>
              </a:rPr>
              <a:t> την επιστολή», μου </a:t>
            </a:r>
            <a:r>
              <a:rPr lang="el-GR" sz="3000" b="1" dirty="0" smtClean="0">
                <a:solidFill>
                  <a:schemeClr val="bg1"/>
                </a:solidFill>
                <a:latin typeface="Times New Roman" pitchFamily="18" charset="0"/>
                <a:cs typeface="Times New Roman" pitchFamily="18" charset="0"/>
              </a:rPr>
              <a:t>είπε </a:t>
            </a:r>
            <a:r>
              <a:rPr lang="el-GR" sz="3000" b="1" dirty="0" smtClean="0">
                <a:solidFill>
                  <a:schemeClr val="bg1"/>
                </a:solidFill>
                <a:latin typeface="Times New Roman" pitchFamily="18" charset="0"/>
                <a:cs typeface="Times New Roman" pitchFamily="18" charset="0"/>
              </a:rPr>
              <a:t>(προστακτική)</a:t>
            </a:r>
          </a:p>
          <a:p>
            <a:pPr algn="ctr"/>
            <a:r>
              <a:rPr lang="el-GR" sz="3000" b="1" dirty="0" smtClean="0">
                <a:solidFill>
                  <a:schemeClr val="bg1"/>
                </a:solidFill>
                <a:latin typeface="Times New Roman" pitchFamily="18" charset="0"/>
                <a:cs typeface="Times New Roman" pitchFamily="18" charset="0"/>
              </a:rPr>
              <a:t>Ο Κώστας </a:t>
            </a:r>
            <a:r>
              <a:rPr lang="el-GR" sz="3000" b="1" dirty="0" smtClean="0">
                <a:solidFill>
                  <a:srgbClr val="FFFF00"/>
                </a:solidFill>
                <a:latin typeface="Times New Roman" pitchFamily="18" charset="0"/>
                <a:cs typeface="Times New Roman" pitchFamily="18" charset="0"/>
              </a:rPr>
              <a:t>υπέγραψε</a:t>
            </a:r>
            <a:r>
              <a:rPr lang="el-GR" sz="3000" b="1" dirty="0" smtClean="0">
                <a:solidFill>
                  <a:schemeClr val="bg1"/>
                </a:solidFill>
                <a:latin typeface="Times New Roman" pitchFamily="18" charset="0"/>
                <a:cs typeface="Times New Roman" pitchFamily="18" charset="0"/>
              </a:rPr>
              <a:t> την επιστολή (αόριστος)</a:t>
            </a:r>
            <a:endParaRPr lang="el-GR" sz="3000" dirty="0" smtClean="0"/>
          </a:p>
        </p:txBody>
      </p:sp>
    </p:spTree>
    <p:extLst>
      <p:ext uri="{BB962C8B-B14F-4D97-AF65-F5344CB8AC3E}">
        <p14:creationId xmlns:p14="http://schemas.microsoft.com/office/powerpoint/2010/main" val="2784756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a:hlinkClick r:id="rId2"/>
          </p:cNvPr>
          <p:cNvPicPr>
            <a:picLocks noChangeAspect="1" noChangeArrowheads="1"/>
          </p:cNvPicPr>
          <p:nvPr/>
        </p:nvPicPr>
        <p:blipFill>
          <a:blip r:embed="rId3"/>
          <a:srcRect/>
          <a:stretch>
            <a:fillRect/>
          </a:stretch>
        </p:blipFill>
        <p:spPr bwMode="auto">
          <a:xfrm>
            <a:off x="0" y="0"/>
            <a:ext cx="9548871" cy="7272338"/>
          </a:xfrm>
          <a:prstGeom prst="rect">
            <a:avLst/>
          </a:prstGeom>
          <a:noFill/>
        </p:spPr>
      </p:pic>
      <p:sp>
        <p:nvSpPr>
          <p:cNvPr id="5" name="TextBox 4"/>
          <p:cNvSpPr txBox="1"/>
          <p:nvPr/>
        </p:nvSpPr>
        <p:spPr>
          <a:xfrm>
            <a:off x="1216794" y="2993227"/>
            <a:ext cx="6786610" cy="769441"/>
          </a:xfrm>
          <a:prstGeom prst="rect">
            <a:avLst/>
          </a:prstGeom>
          <a:noFill/>
        </p:spPr>
        <p:txBody>
          <a:bodyPr wrap="square" rtlCol="0">
            <a:spAutoFit/>
          </a:bodyPr>
          <a:lstStyle/>
          <a:p>
            <a:r>
              <a:rPr lang="el-GR" sz="4400" b="1" dirty="0" smtClean="0">
                <a:solidFill>
                  <a:schemeClr val="bg1"/>
                </a:solidFill>
                <a:latin typeface="Times New Roman" pitchFamily="18" charset="0"/>
                <a:cs typeface="Times New Roman" pitchFamily="18" charset="0"/>
              </a:rPr>
              <a:t>11. Επίθετα σε </a:t>
            </a:r>
            <a:r>
              <a:rPr lang="el-GR" sz="4400" b="1" dirty="0" smtClean="0">
                <a:solidFill>
                  <a:srgbClr val="FFFF00"/>
                </a:solidFill>
                <a:latin typeface="Times New Roman" pitchFamily="18" charset="0"/>
                <a:cs typeface="Times New Roman" pitchFamily="18" charset="0"/>
              </a:rPr>
              <a:t>–ης  -ης  </a:t>
            </a:r>
            <a:r>
              <a:rPr lang="el-GR" sz="4400" b="1" dirty="0" smtClean="0">
                <a:solidFill>
                  <a:srgbClr val="FFFF00"/>
                </a:solidFill>
                <a:latin typeface="Times New Roman" pitchFamily="18" charset="0"/>
                <a:cs typeface="Times New Roman" pitchFamily="18" charset="0"/>
              </a:rPr>
              <a:t>-ες </a:t>
            </a:r>
            <a:endParaRPr lang="en-GB" sz="44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a:hlinkClick r:id="rId2"/>
          </p:cNvPr>
          <p:cNvPicPr>
            <a:picLocks noChangeAspect="1" noChangeArrowheads="1"/>
          </p:cNvPicPr>
          <p:nvPr/>
        </p:nvPicPr>
        <p:blipFill>
          <a:blip r:embed="rId3"/>
          <a:srcRect/>
          <a:stretch>
            <a:fillRect/>
          </a:stretch>
        </p:blipFill>
        <p:spPr bwMode="auto">
          <a:xfrm>
            <a:off x="0" y="0"/>
            <a:ext cx="9548871" cy="7272338"/>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454" y="576049"/>
            <a:ext cx="6336703" cy="600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304814" y="1929944"/>
            <a:ext cx="100811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3311400" y="4788297"/>
            <a:ext cx="100811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6660902" y="1921597"/>
            <a:ext cx="100811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Oval 7"/>
          <p:cNvSpPr/>
          <p:nvPr/>
        </p:nvSpPr>
        <p:spPr>
          <a:xfrm>
            <a:off x="6660902" y="4779951"/>
            <a:ext cx="100811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293293" y="1454051"/>
            <a:ext cx="2304256" cy="1815882"/>
          </a:xfrm>
          <a:prstGeom prst="rect">
            <a:avLst/>
          </a:prstGeom>
        </p:spPr>
        <p:txBody>
          <a:bodyPr wrap="square">
            <a:spAutoFit/>
          </a:bodyPr>
          <a:lstStyle/>
          <a:p>
            <a:pPr algn="ctr"/>
            <a:r>
              <a:rPr lang="el-GR" sz="2800" b="1" dirty="0" smtClean="0">
                <a:solidFill>
                  <a:schemeClr val="bg1"/>
                </a:solidFill>
                <a:latin typeface="Times New Roman" pitchFamily="18" charset="0"/>
                <a:cs typeface="Times New Roman" pitchFamily="18" charset="0"/>
              </a:rPr>
              <a:t>Ενικό έχουμε το </a:t>
            </a:r>
            <a:r>
              <a:rPr lang="el-GR" sz="2800" b="1" i="1" dirty="0" smtClean="0">
                <a:solidFill>
                  <a:srgbClr val="FFFF00"/>
                </a:solidFill>
                <a:latin typeface="Times New Roman" pitchFamily="18" charset="0"/>
                <a:cs typeface="Times New Roman" pitchFamily="18" charset="0"/>
              </a:rPr>
              <a:t>η</a:t>
            </a:r>
            <a:r>
              <a:rPr lang="el-GR" sz="2800" b="1" dirty="0" smtClean="0">
                <a:solidFill>
                  <a:srgbClr val="FFFF00"/>
                </a:solidFill>
                <a:latin typeface="Times New Roman" pitchFamily="18" charset="0"/>
                <a:cs typeface="Times New Roman" pitchFamily="18" charset="0"/>
              </a:rPr>
              <a:t> </a:t>
            </a:r>
            <a:r>
              <a:rPr lang="el-GR" sz="2800" b="1" dirty="0" smtClean="0">
                <a:solidFill>
                  <a:schemeClr val="bg1"/>
                </a:solidFill>
                <a:latin typeface="Times New Roman" pitchFamily="18" charset="0"/>
                <a:cs typeface="Times New Roman" pitchFamily="18" charset="0"/>
              </a:rPr>
              <a:t>στο</a:t>
            </a:r>
            <a:r>
              <a:rPr lang="el-GR" sz="2800" b="1" dirty="0" smtClean="0">
                <a:solidFill>
                  <a:srgbClr val="FFFF00"/>
                </a:solidFill>
                <a:latin typeface="Times New Roman" pitchFamily="18" charset="0"/>
                <a:cs typeface="Times New Roman" pitchFamily="18" charset="0"/>
              </a:rPr>
              <a:t> </a:t>
            </a:r>
            <a:r>
              <a:rPr lang="el-GR" sz="2800" b="1" dirty="0" smtClean="0">
                <a:solidFill>
                  <a:srgbClr val="00FF00"/>
                </a:solidFill>
                <a:latin typeface="Times New Roman" pitchFamily="18" charset="0"/>
                <a:cs typeface="Times New Roman" pitchFamily="18" charset="0"/>
              </a:rPr>
              <a:t>αρσενικό + θηλυκό</a:t>
            </a:r>
            <a:endParaRPr lang="el-GR" sz="2800" b="1" dirty="0" smtClean="0">
              <a:solidFill>
                <a:srgbClr val="00FF00"/>
              </a:solidFill>
              <a:latin typeface="Times New Roman" pitchFamily="18" charset="0"/>
              <a:cs typeface="Times New Roman" pitchFamily="18" charset="0"/>
            </a:endParaRPr>
          </a:p>
        </p:txBody>
      </p:sp>
      <p:sp>
        <p:nvSpPr>
          <p:cNvPr id="10" name="Rectangle 9"/>
          <p:cNvSpPr/>
          <p:nvPr/>
        </p:nvSpPr>
        <p:spPr>
          <a:xfrm>
            <a:off x="347548" y="3996209"/>
            <a:ext cx="2304256" cy="2677656"/>
          </a:xfrm>
          <a:prstGeom prst="rect">
            <a:avLst/>
          </a:prstGeom>
        </p:spPr>
        <p:txBody>
          <a:bodyPr wrap="square">
            <a:spAutoFit/>
          </a:bodyPr>
          <a:lstStyle/>
          <a:p>
            <a:pPr algn="ctr"/>
            <a:r>
              <a:rPr lang="el-GR" sz="2800" b="1" dirty="0" smtClean="0">
                <a:solidFill>
                  <a:schemeClr val="bg1"/>
                </a:solidFill>
                <a:latin typeface="Times New Roman" pitchFamily="18" charset="0"/>
                <a:cs typeface="Times New Roman" pitchFamily="18" charset="0"/>
              </a:rPr>
              <a:t>Πληθυντικό έχουμε το </a:t>
            </a:r>
            <a:r>
              <a:rPr lang="el-GR" sz="2800" b="1" i="1" dirty="0" smtClean="0">
                <a:solidFill>
                  <a:srgbClr val="FFFF00"/>
                </a:solidFill>
                <a:latin typeface="Times New Roman" pitchFamily="18" charset="0"/>
                <a:cs typeface="Times New Roman" pitchFamily="18" charset="0"/>
              </a:rPr>
              <a:t>ει </a:t>
            </a:r>
            <a:r>
              <a:rPr lang="el-GR" sz="2800" b="1" dirty="0" smtClean="0">
                <a:solidFill>
                  <a:schemeClr val="bg1"/>
                </a:solidFill>
                <a:latin typeface="Times New Roman" pitchFamily="18" charset="0"/>
                <a:cs typeface="Times New Roman" pitchFamily="18" charset="0"/>
              </a:rPr>
              <a:t>στο </a:t>
            </a:r>
            <a:r>
              <a:rPr lang="el-GR" sz="2800" b="1" dirty="0" smtClean="0">
                <a:solidFill>
                  <a:srgbClr val="00FF00"/>
                </a:solidFill>
                <a:latin typeface="Times New Roman" pitchFamily="18" charset="0"/>
                <a:cs typeface="Times New Roman" pitchFamily="18" charset="0"/>
              </a:rPr>
              <a:t>αρσενικό + θηλυκό </a:t>
            </a:r>
            <a:r>
              <a:rPr lang="el-GR" sz="2800" b="1" dirty="0" smtClean="0">
                <a:solidFill>
                  <a:schemeClr val="bg1"/>
                </a:solidFill>
                <a:latin typeface="Times New Roman" pitchFamily="18" charset="0"/>
                <a:cs typeface="Times New Roman" pitchFamily="18" charset="0"/>
              </a:rPr>
              <a:t>αλλά το </a:t>
            </a:r>
            <a:r>
              <a:rPr lang="el-GR" sz="2800" b="1" i="1" dirty="0" smtClean="0">
                <a:solidFill>
                  <a:srgbClr val="FFFF00"/>
                </a:solidFill>
                <a:latin typeface="Times New Roman" pitchFamily="18" charset="0"/>
                <a:cs typeface="Times New Roman" pitchFamily="18" charset="0"/>
              </a:rPr>
              <a:t>η </a:t>
            </a:r>
            <a:r>
              <a:rPr lang="el-GR" sz="2800" b="1" dirty="0" smtClean="0">
                <a:solidFill>
                  <a:schemeClr val="bg1"/>
                </a:solidFill>
                <a:latin typeface="Times New Roman" pitchFamily="18" charset="0"/>
                <a:cs typeface="Times New Roman" pitchFamily="18" charset="0"/>
              </a:rPr>
              <a:t>στο</a:t>
            </a:r>
            <a:r>
              <a:rPr lang="el-GR" sz="2800" b="1" i="1" dirty="0" smtClean="0">
                <a:solidFill>
                  <a:schemeClr val="bg1"/>
                </a:solidFill>
                <a:latin typeface="Times New Roman" pitchFamily="18" charset="0"/>
                <a:cs typeface="Times New Roman" pitchFamily="18" charset="0"/>
              </a:rPr>
              <a:t> </a:t>
            </a:r>
            <a:r>
              <a:rPr lang="el-GR" sz="2800" b="1" i="1" dirty="0" smtClean="0">
                <a:solidFill>
                  <a:srgbClr val="00FF00"/>
                </a:solidFill>
                <a:latin typeface="Times New Roman" pitchFamily="18" charset="0"/>
                <a:cs typeface="Times New Roman" pitchFamily="18" charset="0"/>
              </a:rPr>
              <a:t>ουδέτερο</a:t>
            </a:r>
            <a:endParaRPr lang="el-GR" sz="2800" b="1" i="1" dirty="0" smtClean="0">
              <a:solidFill>
                <a:srgbClr val="00FF00"/>
              </a:solidFill>
              <a:latin typeface="Times New Roman" pitchFamily="18" charset="0"/>
              <a:cs typeface="Times New Roman" pitchFamily="18" charset="0"/>
            </a:endParaRPr>
          </a:p>
        </p:txBody>
      </p:sp>
    </p:spTree>
    <p:extLst>
      <p:ext uri="{BB962C8B-B14F-4D97-AF65-F5344CB8AC3E}">
        <p14:creationId xmlns:p14="http://schemas.microsoft.com/office/powerpoint/2010/main" val="3577729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3" name="Rectangle 2"/>
          <p:cNvSpPr/>
          <p:nvPr/>
        </p:nvSpPr>
        <p:spPr>
          <a:xfrm>
            <a:off x="288100" y="421459"/>
            <a:ext cx="8429684" cy="523220"/>
          </a:xfrm>
          <a:prstGeom prst="rect">
            <a:avLst/>
          </a:prstGeom>
        </p:spPr>
        <p:txBody>
          <a:bodyPr wrap="square">
            <a:spAutoFit/>
          </a:bodyPr>
          <a:lstStyle/>
          <a:p>
            <a:pPr algn="ctr"/>
            <a:r>
              <a:rPr lang="el-GR" sz="2800" b="1" dirty="0" smtClean="0">
                <a:solidFill>
                  <a:schemeClr val="bg1"/>
                </a:solidFill>
                <a:latin typeface="Times New Roman" pitchFamily="18" charset="0"/>
                <a:cs typeface="Times New Roman" pitchFamily="18" charset="0"/>
              </a:rPr>
              <a:t>Τα λόγια επίθετα σε -ης, -ης, -ες </a:t>
            </a:r>
          </a:p>
        </p:txBody>
      </p:sp>
      <p:cxnSp>
        <p:nvCxnSpPr>
          <p:cNvPr id="8" name="Elbow Connector 7"/>
          <p:cNvCxnSpPr/>
          <p:nvPr/>
        </p:nvCxnSpPr>
        <p:spPr>
          <a:xfrm rot="10800000" flipV="1">
            <a:off x="4288628" y="778649"/>
            <a:ext cx="2786082" cy="857256"/>
          </a:xfrm>
          <a:prstGeom prst="bentConnector3">
            <a:avLst>
              <a:gd name="adj1" fmla="val -11336"/>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6728" y="1278715"/>
            <a:ext cx="4286280" cy="461665"/>
          </a:xfrm>
          <a:prstGeom prst="rect">
            <a:avLst/>
          </a:prstGeom>
          <a:noFill/>
        </p:spPr>
        <p:txBody>
          <a:bodyPr wrap="square" rtlCol="0">
            <a:spAutoFit/>
          </a:bodyPr>
          <a:lstStyle/>
          <a:p>
            <a:r>
              <a:rPr lang="el-GR" sz="2400" b="1" dirty="0" smtClean="0">
                <a:solidFill>
                  <a:srgbClr val="FFFF00"/>
                </a:solidFill>
                <a:latin typeface="Times New Roman" pitchFamily="18" charset="0"/>
                <a:cs typeface="Times New Roman" pitchFamily="18" charset="0"/>
              </a:rPr>
              <a:t>- Ους  ( γενική ενικού )</a:t>
            </a:r>
            <a:endParaRPr lang="en-GB" sz="2400" b="1" dirty="0">
              <a:solidFill>
                <a:srgbClr val="FFFF00"/>
              </a:solidFill>
              <a:latin typeface="Times New Roman" pitchFamily="18" charset="0"/>
              <a:cs typeface="Times New Roman" pitchFamily="18" charset="0"/>
            </a:endParaRPr>
          </a:p>
        </p:txBody>
      </p:sp>
      <p:sp>
        <p:nvSpPr>
          <p:cNvPr id="18" name="TextBox 17"/>
          <p:cNvSpPr txBox="1"/>
          <p:nvPr/>
        </p:nvSpPr>
        <p:spPr>
          <a:xfrm>
            <a:off x="1216794" y="1707343"/>
            <a:ext cx="7572428" cy="1200329"/>
          </a:xfrm>
          <a:prstGeom prst="rect">
            <a:avLst/>
          </a:prstGeom>
          <a:noFill/>
        </p:spPr>
        <p:txBody>
          <a:bodyPr wrap="square" rtlCol="0">
            <a:spAutoFit/>
          </a:bodyPr>
          <a:lstStyle/>
          <a:p>
            <a:r>
              <a:rPr lang="el-GR" sz="2400" b="1" dirty="0" smtClean="0">
                <a:solidFill>
                  <a:schemeClr val="bg1"/>
                </a:solidFill>
                <a:latin typeface="Times New Roman" pitchFamily="18" charset="0"/>
                <a:cs typeface="Times New Roman" pitchFamily="18" charset="0"/>
              </a:rPr>
              <a:t>Η  απόφαση </a:t>
            </a:r>
            <a:r>
              <a:rPr lang="el-GR" sz="2400" b="1" dirty="0" smtClean="0">
                <a:solidFill>
                  <a:srgbClr val="00FF00"/>
                </a:solidFill>
                <a:latin typeface="Times New Roman" pitchFamily="18" charset="0"/>
                <a:cs typeface="Times New Roman" pitchFamily="18" charset="0"/>
              </a:rPr>
              <a:t>του Διεθνούς </a:t>
            </a:r>
            <a:r>
              <a:rPr lang="el-GR" sz="2400" b="1" dirty="0" smtClean="0">
                <a:solidFill>
                  <a:schemeClr val="bg1"/>
                </a:solidFill>
                <a:latin typeface="Times New Roman" pitchFamily="18" charset="0"/>
                <a:cs typeface="Times New Roman" pitchFamily="18" charset="0"/>
              </a:rPr>
              <a:t>Νομισματικού Ταμείου για μείωση της απαιτούμενης δόσης στην Ελλάδα, οδηγησε τη χώρα σε πτώχευση. </a:t>
            </a:r>
            <a:endParaRPr lang="en-GB" sz="2400" b="1" dirty="0">
              <a:solidFill>
                <a:schemeClr val="bg1"/>
              </a:solidFill>
              <a:latin typeface="Times New Roman" pitchFamily="18" charset="0"/>
              <a:cs typeface="Times New Roman" pitchFamily="18" charset="0"/>
            </a:endParaRPr>
          </a:p>
        </p:txBody>
      </p:sp>
      <p:pic>
        <p:nvPicPr>
          <p:cNvPr id="65540" name="Picture 4" descr="https://hpolhmas.files.wordpress.com/2015/01/ceb7-ceb9cf83cf84cebfcf81ceb9cebaceae-ceb4ceb9ceb1cebbcf85cf83ceb7-ceadcebdcebfcf82-cebacf81ceaccf84cebfcf85cf82.jpg?w=627&amp;h=471"/>
          <p:cNvPicPr>
            <a:picLocks noChangeAspect="1" noChangeArrowheads="1"/>
          </p:cNvPicPr>
          <p:nvPr/>
        </p:nvPicPr>
        <p:blipFill>
          <a:blip r:embed="rId3"/>
          <a:srcRect/>
          <a:stretch>
            <a:fillRect/>
          </a:stretch>
        </p:blipFill>
        <p:spPr bwMode="auto">
          <a:xfrm>
            <a:off x="2431240" y="3064665"/>
            <a:ext cx="4500594" cy="338082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74754" name="Picture 2" descr="http://www.karfitsa.gr/wp-content/uploads/2016/02/internet1.jpg"/>
          <p:cNvPicPr>
            <a:picLocks noChangeAspect="1" noChangeArrowheads="1"/>
          </p:cNvPicPr>
          <p:nvPr/>
        </p:nvPicPr>
        <p:blipFill>
          <a:blip r:embed="rId3"/>
          <a:srcRect/>
          <a:stretch>
            <a:fillRect/>
          </a:stretch>
        </p:blipFill>
        <p:spPr bwMode="auto">
          <a:xfrm>
            <a:off x="1431108" y="2350285"/>
            <a:ext cx="6698175" cy="4458473"/>
          </a:xfrm>
          <a:prstGeom prst="rect">
            <a:avLst/>
          </a:prstGeom>
          <a:noFill/>
        </p:spPr>
      </p:pic>
      <p:sp>
        <p:nvSpPr>
          <p:cNvPr id="6" name="TextBox 5"/>
          <p:cNvSpPr txBox="1"/>
          <p:nvPr/>
        </p:nvSpPr>
        <p:spPr>
          <a:xfrm>
            <a:off x="859604" y="564335"/>
            <a:ext cx="8072494" cy="1938992"/>
          </a:xfrm>
          <a:prstGeom prst="rect">
            <a:avLst/>
          </a:prstGeom>
          <a:noFill/>
        </p:spPr>
        <p:txBody>
          <a:bodyPr wrap="square" rtlCol="0">
            <a:spAutoFit/>
          </a:bodyPr>
          <a:lstStyle/>
          <a:p>
            <a:pPr algn="ctr"/>
            <a:r>
              <a:rPr lang="el-GR" sz="4000" b="1" dirty="0" smtClean="0">
                <a:solidFill>
                  <a:schemeClr val="bg1"/>
                </a:solidFill>
                <a:latin typeface="Times New Roman" pitchFamily="18" charset="0"/>
                <a:cs typeface="Times New Roman" pitchFamily="18" charset="0"/>
              </a:rPr>
              <a:t>Ημέρα </a:t>
            </a:r>
            <a:r>
              <a:rPr lang="el-GR" sz="4000" b="1" dirty="0" smtClean="0">
                <a:solidFill>
                  <a:srgbClr val="FFFF00"/>
                </a:solidFill>
                <a:latin typeface="Times New Roman" pitchFamily="18" charset="0"/>
                <a:cs typeface="Times New Roman" pitchFamily="18" charset="0"/>
              </a:rPr>
              <a:t>ασφαλούς περιήγησης </a:t>
            </a:r>
            <a:r>
              <a:rPr lang="el-GR" sz="4000" b="1" dirty="0" smtClean="0">
                <a:solidFill>
                  <a:schemeClr val="bg1"/>
                </a:solidFill>
                <a:latin typeface="Times New Roman" pitchFamily="18" charset="0"/>
                <a:cs typeface="Times New Roman" pitchFamily="18" charset="0"/>
              </a:rPr>
              <a:t>στο διαδίκτυο  </a:t>
            </a:r>
          </a:p>
          <a:p>
            <a:pPr algn="ctr"/>
            <a:r>
              <a:rPr lang="el-GR" sz="4000" b="1" dirty="0" smtClean="0">
                <a:solidFill>
                  <a:schemeClr val="bg1"/>
                </a:solidFill>
                <a:latin typeface="Times New Roman" pitchFamily="18" charset="0"/>
                <a:cs typeface="Times New Roman" pitchFamily="18" charset="0"/>
              </a:rPr>
              <a:t>  Ημέρα </a:t>
            </a:r>
            <a:r>
              <a:rPr lang="el-GR" sz="4000" b="1" dirty="0" smtClean="0">
                <a:solidFill>
                  <a:srgbClr val="FFC000"/>
                </a:solidFill>
                <a:latin typeface="Times New Roman" pitchFamily="18" charset="0"/>
                <a:cs typeface="Times New Roman" pitchFamily="18" charset="0"/>
              </a:rPr>
              <a:t>ασφαλούς διαδικτύου</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3" name="TextBox 2"/>
          <p:cNvSpPr txBox="1"/>
          <p:nvPr/>
        </p:nvSpPr>
        <p:spPr>
          <a:xfrm>
            <a:off x="1002480" y="707211"/>
            <a:ext cx="7143800" cy="384721"/>
          </a:xfrm>
          <a:prstGeom prst="rect">
            <a:avLst/>
          </a:prstGeom>
          <a:noFill/>
        </p:spPr>
        <p:txBody>
          <a:bodyPr wrap="square" rtlCol="0">
            <a:spAutoFit/>
          </a:bodyPr>
          <a:lstStyle/>
          <a:p>
            <a:endParaRPr lang="en-GB" dirty="0"/>
          </a:p>
        </p:txBody>
      </p:sp>
      <p:sp>
        <p:nvSpPr>
          <p:cNvPr id="6" name="TextBox 5"/>
          <p:cNvSpPr txBox="1"/>
          <p:nvPr/>
        </p:nvSpPr>
        <p:spPr>
          <a:xfrm>
            <a:off x="645290" y="492897"/>
            <a:ext cx="8001056" cy="584775"/>
          </a:xfrm>
          <a:prstGeom prst="rect">
            <a:avLst/>
          </a:prstGeom>
          <a:noFill/>
        </p:spPr>
        <p:txBody>
          <a:bodyPr wrap="square" rtlCol="0">
            <a:spAutoFit/>
          </a:bodyPr>
          <a:lstStyle/>
          <a:p>
            <a:pPr algn="ctr"/>
            <a:r>
              <a:rPr lang="el-GR" sz="3200" b="1" u="sng" dirty="0" smtClean="0">
                <a:solidFill>
                  <a:schemeClr val="bg1"/>
                </a:solidFill>
                <a:latin typeface="Times New Roman" pitchFamily="18" charset="0"/>
                <a:cs typeface="Times New Roman" pitchFamily="18" charset="0"/>
              </a:rPr>
              <a:t>Ως προς τον τονισμό </a:t>
            </a:r>
            <a:endParaRPr lang="en-GB" sz="3200" b="1" u="sng" dirty="0">
              <a:solidFill>
                <a:schemeClr val="bg1"/>
              </a:solidFill>
              <a:latin typeface="Times New Roman" pitchFamily="18" charset="0"/>
              <a:cs typeface="Times New Roman" pitchFamily="18" charset="0"/>
            </a:endParaRPr>
          </a:p>
        </p:txBody>
      </p:sp>
      <p:pic>
        <p:nvPicPr>
          <p:cNvPr id="3075" name="Picture 3" descr="http://4.bp.blogspot.com/-1y740Y-NXD4/Vh4HSA0IAUI/AAAAAAAAaCY/qpbh8-KLm6g/s1600/clean-hands-white-sink-v_SM.jpg"/>
          <p:cNvPicPr>
            <a:picLocks noChangeAspect="1" noChangeArrowheads="1"/>
          </p:cNvPicPr>
          <p:nvPr/>
        </p:nvPicPr>
        <p:blipFill>
          <a:blip r:embed="rId3"/>
          <a:srcRect/>
          <a:stretch>
            <a:fillRect/>
          </a:stretch>
        </p:blipFill>
        <p:spPr bwMode="auto">
          <a:xfrm>
            <a:off x="502414" y="1421591"/>
            <a:ext cx="3146800" cy="2092622"/>
          </a:xfrm>
          <a:prstGeom prst="rect">
            <a:avLst/>
          </a:prstGeom>
          <a:noFill/>
        </p:spPr>
      </p:pic>
      <p:sp>
        <p:nvSpPr>
          <p:cNvPr id="9" name="TextBox 8"/>
          <p:cNvSpPr txBox="1"/>
          <p:nvPr/>
        </p:nvSpPr>
        <p:spPr>
          <a:xfrm>
            <a:off x="3717124" y="1207277"/>
            <a:ext cx="5500726" cy="2846933"/>
          </a:xfrm>
          <a:prstGeom prst="rect">
            <a:avLst/>
          </a:prstGeom>
          <a:noFill/>
        </p:spPr>
        <p:txBody>
          <a:bodyPr wrap="square" rtlCol="0">
            <a:spAutoFit/>
          </a:bodyPr>
          <a:lstStyle/>
          <a:p>
            <a:r>
              <a:rPr lang="el-GR" sz="3200" b="1" dirty="0" smtClean="0">
                <a:solidFill>
                  <a:schemeClr val="bg1"/>
                </a:solidFill>
                <a:latin typeface="Times New Roman" pitchFamily="18" charset="0"/>
                <a:cs typeface="Times New Roman" pitchFamily="18" charset="0"/>
              </a:rPr>
              <a:t>Το </a:t>
            </a:r>
            <a:r>
              <a:rPr lang="el-GR" sz="3200" b="1" dirty="0" smtClean="0">
                <a:solidFill>
                  <a:srgbClr val="00FF00"/>
                </a:solidFill>
                <a:latin typeface="Times New Roman" pitchFamily="18" charset="0"/>
                <a:cs typeface="Times New Roman" pitchFamily="18" charset="0"/>
              </a:rPr>
              <a:t>σύ</a:t>
            </a:r>
            <a:r>
              <a:rPr lang="el-GR" sz="3200" b="1" dirty="0" smtClean="0">
                <a:solidFill>
                  <a:schemeClr val="bg1"/>
                </a:solidFill>
                <a:latin typeface="Times New Roman" pitchFamily="18" charset="0"/>
                <a:cs typeface="Times New Roman" pitchFamily="18" charset="0"/>
              </a:rPr>
              <a:t>νηθες είναι να πλένουμε τα χέρια προτού φάμε. </a:t>
            </a:r>
          </a:p>
          <a:p>
            <a:r>
              <a:rPr lang="el-GR" sz="3200" b="1" i="1" dirty="0" smtClean="0">
                <a:solidFill>
                  <a:srgbClr val="00FF00"/>
                </a:solidFill>
                <a:latin typeface="Times New Roman" pitchFamily="18" charset="0"/>
                <a:cs typeface="Times New Roman" pitchFamily="18" charset="0"/>
              </a:rPr>
              <a:t>Αλλά</a:t>
            </a:r>
          </a:p>
          <a:p>
            <a:r>
              <a:rPr lang="el-GR" sz="3200" b="1" dirty="0" smtClean="0">
                <a:solidFill>
                  <a:schemeClr val="bg1"/>
                </a:solidFill>
                <a:latin typeface="Times New Roman" pitchFamily="18" charset="0"/>
                <a:cs typeface="Times New Roman" pitchFamily="18" charset="0"/>
              </a:rPr>
              <a:t>Να </a:t>
            </a:r>
            <a:r>
              <a:rPr lang="el-GR" sz="3200" b="1" dirty="0" smtClean="0">
                <a:solidFill>
                  <a:schemeClr val="bg1"/>
                </a:solidFill>
                <a:latin typeface="Times New Roman" pitchFamily="18" charset="0"/>
                <a:cs typeface="Times New Roman" pitchFamily="18" charset="0"/>
              </a:rPr>
              <a:t>μην </a:t>
            </a:r>
            <a:r>
              <a:rPr lang="el-GR" sz="3200" b="1" dirty="0" smtClean="0">
                <a:solidFill>
                  <a:schemeClr val="bg1"/>
                </a:solidFill>
                <a:latin typeface="Times New Roman" pitchFamily="18" charset="0"/>
                <a:cs typeface="Times New Roman" pitchFamily="18" charset="0"/>
              </a:rPr>
              <a:t>θεωρηθεί τερατ</a:t>
            </a:r>
            <a:r>
              <a:rPr lang="el-GR" sz="3200" b="1" dirty="0" smtClean="0">
                <a:solidFill>
                  <a:srgbClr val="00FF00"/>
                </a:solidFill>
                <a:latin typeface="Times New Roman" pitchFamily="18" charset="0"/>
                <a:cs typeface="Times New Roman" pitchFamily="18" charset="0"/>
              </a:rPr>
              <a:t>ώδ</a:t>
            </a:r>
            <a:r>
              <a:rPr lang="el-GR" sz="3200" b="1" dirty="0" smtClean="0">
                <a:solidFill>
                  <a:schemeClr val="bg1"/>
                </a:solidFill>
                <a:latin typeface="Times New Roman" pitchFamily="18" charset="0"/>
                <a:cs typeface="Times New Roman" pitchFamily="18" charset="0"/>
              </a:rPr>
              <a:t>ες λάθος αν δεν γίνει.       </a:t>
            </a:r>
            <a:endParaRPr lang="el-GR" sz="2400" dirty="0" smtClean="0"/>
          </a:p>
          <a:p>
            <a:endParaRPr lang="en-GB" dirty="0"/>
          </a:p>
        </p:txBody>
      </p:sp>
      <p:sp>
        <p:nvSpPr>
          <p:cNvPr id="14" name="TextBox 13"/>
          <p:cNvSpPr txBox="1"/>
          <p:nvPr/>
        </p:nvSpPr>
        <p:spPr>
          <a:xfrm>
            <a:off x="788166" y="4421987"/>
            <a:ext cx="7143800" cy="2554545"/>
          </a:xfrm>
          <a:prstGeom prst="rect">
            <a:avLst/>
          </a:prstGeom>
          <a:noFill/>
        </p:spPr>
        <p:txBody>
          <a:bodyPr wrap="square" rtlCol="0">
            <a:spAutoFit/>
          </a:bodyPr>
          <a:lstStyle/>
          <a:p>
            <a:r>
              <a:rPr lang="el-GR" sz="3200" dirty="0" smtClean="0">
                <a:solidFill>
                  <a:schemeClr val="bg1"/>
                </a:solidFill>
                <a:latin typeface="Times New Roman" pitchFamily="18" charset="0"/>
                <a:cs typeface="Times New Roman" pitchFamily="18" charset="0"/>
              </a:rPr>
              <a:t>Ο Θεμελιώδης: </a:t>
            </a:r>
          </a:p>
          <a:p>
            <a:r>
              <a:rPr lang="el-GR" sz="3200" dirty="0" smtClean="0">
                <a:solidFill>
                  <a:schemeClr val="bg1"/>
                </a:solidFill>
                <a:latin typeface="Times New Roman" pitchFamily="18" charset="0"/>
                <a:cs typeface="Times New Roman" pitchFamily="18" charset="0"/>
              </a:rPr>
              <a:t>		Οι θεμελιώδεις κανόνες</a:t>
            </a:r>
          </a:p>
          <a:p>
            <a:r>
              <a:rPr lang="el-GR" sz="3200" dirty="0" smtClean="0">
                <a:solidFill>
                  <a:schemeClr val="bg1"/>
                </a:solidFill>
                <a:latin typeface="Times New Roman" pitchFamily="18" charset="0"/>
                <a:cs typeface="Times New Roman" pitchFamily="18" charset="0"/>
              </a:rPr>
              <a:t>		των θεμελιωδών κανόνων </a:t>
            </a:r>
          </a:p>
          <a:p>
            <a:r>
              <a:rPr lang="el-GR" sz="3200" dirty="0" smtClean="0">
                <a:solidFill>
                  <a:schemeClr val="bg1"/>
                </a:solidFill>
                <a:latin typeface="Times New Roman" pitchFamily="18" charset="0"/>
                <a:cs typeface="Times New Roman" pitchFamily="18" charset="0"/>
              </a:rPr>
              <a:t>                    	των θεμελιώδων. </a:t>
            </a:r>
          </a:p>
          <a:p>
            <a:r>
              <a:rPr lang="el-GR" sz="3200" dirty="0" smtClean="0">
                <a:solidFill>
                  <a:schemeClr val="bg1"/>
                </a:solidFill>
                <a:latin typeface="Times New Roman" pitchFamily="18" charset="0"/>
                <a:cs typeface="Times New Roman" pitchFamily="18" charset="0"/>
              </a:rPr>
              <a:t> </a:t>
            </a:r>
            <a:endParaRPr lang="en-GB" sz="3200" dirty="0">
              <a:solidFill>
                <a:schemeClr val="bg1"/>
              </a:solidFill>
              <a:latin typeface="Times New Roman" pitchFamily="18" charset="0"/>
              <a:cs typeface="Times New Roman" pitchFamily="18" charset="0"/>
            </a:endParaRPr>
          </a:p>
        </p:txBody>
      </p:sp>
      <p:cxnSp>
        <p:nvCxnSpPr>
          <p:cNvPr id="16" name="Straight Connector 15"/>
          <p:cNvCxnSpPr/>
          <p:nvPr/>
        </p:nvCxnSpPr>
        <p:spPr>
          <a:xfrm>
            <a:off x="4288628" y="5493557"/>
            <a:ext cx="1868218" cy="87891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024538" y="5493557"/>
            <a:ext cx="1499794" cy="10736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976" y="421459"/>
            <a:ext cx="8619649" cy="6496286"/>
          </a:xfrm>
          <a:solidFill>
            <a:schemeClr val="accent2">
              <a:lumMod val="20000"/>
              <a:lumOff val="80000"/>
            </a:schemeClr>
          </a:solidFill>
        </p:spPr>
        <p:txBody>
          <a:bodyPr>
            <a:normAutofit fontScale="70000" lnSpcReduction="20000"/>
          </a:bodyPr>
          <a:lstStyle/>
          <a:p>
            <a:pPr algn="ctr">
              <a:buNone/>
            </a:pPr>
            <a:r>
              <a:rPr lang="el-GR" b="1" dirty="0" smtClean="0">
                <a:latin typeface="Times New Roman" pitchFamily="18" charset="0"/>
                <a:cs typeface="Times New Roman" pitchFamily="18" charset="0"/>
              </a:rPr>
              <a:t>ΟΜΑΔΑ Γ</a:t>
            </a:r>
            <a:endParaRPr lang="en-GB" dirty="0" smtClean="0">
              <a:latin typeface="Times New Roman" pitchFamily="18" charset="0"/>
              <a:cs typeface="Times New Roman" pitchFamily="18" charset="0"/>
            </a:endParaRPr>
          </a:p>
          <a:p>
            <a:pPr>
              <a:buNone/>
            </a:pPr>
            <a:endParaRPr lang="en-GB" dirty="0" smtClean="0">
              <a:latin typeface="Times New Roman" pitchFamily="18" charset="0"/>
              <a:cs typeface="Times New Roman" pitchFamily="18" charset="0"/>
            </a:endParaRPr>
          </a:p>
          <a:p>
            <a:pPr>
              <a:buNone/>
            </a:pPr>
            <a:r>
              <a:rPr lang="el-GR" b="1" dirty="0" smtClean="0">
                <a:latin typeface="Times New Roman" pitchFamily="18" charset="0"/>
                <a:cs typeface="Times New Roman" pitchFamily="18" charset="0"/>
              </a:rPr>
              <a:t>Να εντοπίσετε τα ορθογραφικά λάθη</a:t>
            </a:r>
            <a:endParaRPr lang="en-GB" dirty="0" smtClean="0">
              <a:latin typeface="Times New Roman" pitchFamily="18" charset="0"/>
              <a:cs typeface="Times New Roman" pitchFamily="18" charset="0"/>
            </a:endParaRPr>
          </a:p>
          <a:p>
            <a:pPr algn="just">
              <a:buNone/>
            </a:pPr>
            <a:endParaRPr lang="en-GB" dirty="0" smtClean="0">
              <a:latin typeface="Times New Roman" pitchFamily="18" charset="0"/>
              <a:cs typeface="Times New Roman" pitchFamily="18" charset="0"/>
            </a:endParaRPr>
          </a:p>
          <a:p>
            <a:pPr algn="just">
              <a:buNone/>
            </a:pPr>
            <a:r>
              <a:rPr lang="el-GR" dirty="0" smtClean="0">
                <a:latin typeface="Times New Roman" pitchFamily="18" charset="0"/>
                <a:cs typeface="Times New Roman" pitchFamily="18" charset="0"/>
              </a:rPr>
              <a:t>	Οφείλουμε, επίσης, να διασφαλίσουμε τη διεθνή συνεργασία μέσα από ασφαλής δικλίδες. Το διεθνή δίκαιο επιβάλλει την κατοχύρωση των ανθρωπίνων δικαιωμάτων.</a:t>
            </a:r>
            <a:endParaRPr lang="en-GB" dirty="0" smtClean="0">
              <a:latin typeface="Times New Roman" pitchFamily="18" charset="0"/>
              <a:cs typeface="Times New Roman" pitchFamily="18" charset="0"/>
            </a:endParaRPr>
          </a:p>
          <a:p>
            <a:pPr algn="just">
              <a:buNone/>
            </a:pPr>
            <a:r>
              <a:rPr lang="el-GR" dirty="0" smtClean="0">
                <a:latin typeface="Times New Roman" pitchFamily="18" charset="0"/>
                <a:cs typeface="Times New Roman" pitchFamily="18" charset="0"/>
              </a:rPr>
              <a:t>	Αν καλλιεργηθεί ένα κλήμα εφορίας, τότε το κεφάλαιο οικονομία θα πάρει κλήση προς το δημόσιο συμφέρον. Οφείλουν να εξαληφθούν όλα τα αρνητικά τα οποία δειέπουν την κοινωνία μας ώστε να μπορέσουμε να αναπτηχθούμε υγιώς και να εξελιχθούμε όλοι σαν μία οικογένια.</a:t>
            </a:r>
            <a:endParaRPr lang="en-GB" dirty="0" smtClean="0">
              <a:latin typeface="Times New Roman" pitchFamily="18" charset="0"/>
              <a:cs typeface="Times New Roman" pitchFamily="18" charset="0"/>
            </a:endParaRPr>
          </a:p>
          <a:p>
            <a:pPr algn="just">
              <a:buNone/>
            </a:pPr>
            <a:r>
              <a:rPr lang="el-GR" dirty="0" smtClean="0">
                <a:latin typeface="Times New Roman" pitchFamily="18" charset="0"/>
                <a:cs typeface="Times New Roman" pitchFamily="18" charset="0"/>
              </a:rPr>
              <a:t>	Όλοι ενομένοι φονακτά ας υψώσουμε τείχος σε ό,τι μας στερεί τα δικαιώματά μας και μας καθιστά παθητηκά υποκήμενα. </a:t>
            </a:r>
            <a:endParaRPr lang="en-GB" dirty="0" smtClean="0">
              <a:latin typeface="Times New Roman" pitchFamily="18" charset="0"/>
              <a:cs typeface="Times New Roman" pitchFamily="18" charset="0"/>
            </a:endParaRPr>
          </a:p>
          <a:p>
            <a:pPr algn="just">
              <a:buNone/>
            </a:pPr>
            <a:r>
              <a:rPr lang="el-GR" dirty="0" smtClean="0">
                <a:latin typeface="Times New Roman" pitchFamily="18" charset="0"/>
                <a:cs typeface="Times New Roman" pitchFamily="18" charset="0"/>
              </a:rPr>
              <a:t>	Θα ήθελα να σας ευχαριστήσω που διαβάσατε την επιστολή μου.</a:t>
            </a:r>
            <a:endParaRPr lang="en-GB" dirty="0" smtClean="0">
              <a:latin typeface="Times New Roman" pitchFamily="18" charset="0"/>
              <a:cs typeface="Times New Roman" pitchFamily="18" charset="0"/>
            </a:endParaRPr>
          </a:p>
          <a:p>
            <a:pPr>
              <a:buNone/>
            </a:pPr>
            <a:endParaRPr lang="en-GB" dirty="0" smtClean="0">
              <a:latin typeface="Times New Roman" pitchFamily="18" charset="0"/>
              <a:cs typeface="Times New Roman" pitchFamily="18" charset="0"/>
            </a:endParaRPr>
          </a:p>
          <a:p>
            <a:pPr>
              <a:buNone/>
            </a:pPr>
            <a:r>
              <a:rPr lang="el-GR" dirty="0" smtClean="0">
                <a:latin typeface="Times New Roman" pitchFamily="18" charset="0"/>
                <a:cs typeface="Times New Roman" pitchFamily="18" charset="0"/>
              </a:rPr>
              <a:t>Με εκτίμιση</a:t>
            </a:r>
            <a:endParaRPr lang="en-GB" dirty="0" smtClean="0">
              <a:latin typeface="Times New Roman" pitchFamily="18" charset="0"/>
              <a:cs typeface="Times New Roman" pitchFamily="18" charset="0"/>
            </a:endParaRPr>
          </a:p>
          <a:p>
            <a:pPr>
              <a:buNone/>
            </a:pPr>
            <a:r>
              <a:rPr lang="el-GR" dirty="0" smtClean="0">
                <a:latin typeface="Times New Roman" pitchFamily="18" charset="0"/>
                <a:cs typeface="Times New Roman" pitchFamily="18" charset="0"/>
              </a:rPr>
              <a:t>Ο Ανορθόγραφος</a:t>
            </a:r>
            <a:endParaRPr lang="en-GB" dirty="0" smtClean="0">
              <a:latin typeface="Times New Roman" pitchFamily="18" charset="0"/>
              <a:cs typeface="Times New Roman" pitchFamily="18" charset="0"/>
            </a:endParaRPr>
          </a:p>
          <a:p>
            <a:pPr>
              <a:buNone/>
            </a:pPr>
            <a:r>
              <a:rPr lang="el-GR" dirty="0" smtClean="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5" name="TextBox 4"/>
          <p:cNvSpPr txBox="1"/>
          <p:nvPr/>
        </p:nvSpPr>
        <p:spPr>
          <a:xfrm>
            <a:off x="1573984" y="2493161"/>
            <a:ext cx="6643734" cy="707886"/>
          </a:xfrm>
          <a:prstGeom prst="rect">
            <a:avLst/>
          </a:prstGeom>
          <a:noFill/>
        </p:spPr>
        <p:txBody>
          <a:bodyPr wrap="square" rtlCol="0">
            <a:spAutoFit/>
          </a:bodyPr>
          <a:lstStyle/>
          <a:p>
            <a:pPr algn="ctr"/>
            <a:r>
              <a:rPr lang="el-GR" sz="4000" b="1" dirty="0" smtClean="0">
                <a:solidFill>
                  <a:schemeClr val="bg1"/>
                </a:solidFill>
                <a:latin typeface="Times New Roman" pitchFamily="18" charset="0"/>
                <a:cs typeface="Times New Roman" pitchFamily="18" charset="0"/>
              </a:rPr>
              <a:t>12. </a:t>
            </a:r>
            <a:r>
              <a:rPr lang="el-GR" sz="4000" b="1" dirty="0" smtClean="0">
                <a:solidFill>
                  <a:schemeClr val="bg1"/>
                </a:solidFill>
                <a:latin typeface="Times New Roman" pitchFamily="18" charset="0"/>
                <a:cs typeface="Times New Roman" pitchFamily="18" charset="0"/>
              </a:rPr>
              <a:t>Ομόηχα </a:t>
            </a:r>
            <a:endParaRPr lang="en-GB" sz="4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1026" name="Picture 2"/>
          <p:cNvPicPr>
            <a:picLocks noChangeAspect="1" noChangeArrowheads="1"/>
          </p:cNvPicPr>
          <p:nvPr/>
        </p:nvPicPr>
        <p:blipFill>
          <a:blip r:embed="rId3"/>
          <a:srcRect b="15838"/>
          <a:stretch>
            <a:fillRect/>
          </a:stretch>
        </p:blipFill>
        <p:spPr bwMode="auto">
          <a:xfrm>
            <a:off x="502414" y="564335"/>
            <a:ext cx="8403449"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3074" name="Picture 2" descr="http://external.webstorage.gr/images/0670833/SKHNH-NEW-CAMP-PAROS-3-ATOMWN-1440-0670833.jpg"/>
          <p:cNvPicPr>
            <a:picLocks noChangeAspect="1" noChangeArrowheads="1"/>
          </p:cNvPicPr>
          <p:nvPr/>
        </p:nvPicPr>
        <p:blipFill>
          <a:blip r:embed="rId3" cstate="print"/>
          <a:srcRect/>
          <a:stretch>
            <a:fillRect/>
          </a:stretch>
        </p:blipFill>
        <p:spPr bwMode="auto">
          <a:xfrm>
            <a:off x="502414" y="1635905"/>
            <a:ext cx="4143404" cy="3929090"/>
          </a:xfrm>
          <a:prstGeom prst="rect">
            <a:avLst/>
          </a:prstGeom>
          <a:noFill/>
        </p:spPr>
      </p:pic>
      <p:pic>
        <p:nvPicPr>
          <p:cNvPr id="3076" name="Picture 4" descr="http://www.texnotropieskaidiakosmisi.com/wp-content/uploads/2012/09/%CE%94%CE%B9%CE%B1%CE%BA%CE%BF%CF%83%CE%BC%CE%B7%CF%84%CE%B9%CE%BA%CE%AD%CF%82-%CE%B9%CE%B4%CE%AD%CE%B5%CF%82-%CE%BC%CE%B5-%CF%83%CF%87%CE%BF%CE%B9%CE%BD%CE%AF%CE%B13.jpg"/>
          <p:cNvPicPr>
            <a:picLocks noChangeAspect="1" noChangeArrowheads="1"/>
          </p:cNvPicPr>
          <p:nvPr/>
        </p:nvPicPr>
        <p:blipFill>
          <a:blip r:embed="rId4"/>
          <a:srcRect/>
          <a:stretch>
            <a:fillRect/>
          </a:stretch>
        </p:blipFill>
        <p:spPr bwMode="auto">
          <a:xfrm>
            <a:off x="4931570" y="1635905"/>
            <a:ext cx="4143404" cy="3885432"/>
          </a:xfrm>
          <a:prstGeom prst="rect">
            <a:avLst/>
          </a:prstGeom>
          <a:noFill/>
        </p:spPr>
      </p:pic>
      <p:sp>
        <p:nvSpPr>
          <p:cNvPr id="6" name="TextBox 5"/>
          <p:cNvSpPr txBox="1"/>
          <p:nvPr/>
        </p:nvSpPr>
        <p:spPr>
          <a:xfrm>
            <a:off x="502414" y="635773"/>
            <a:ext cx="8429684" cy="769441"/>
          </a:xfrm>
          <a:prstGeom prst="rect">
            <a:avLst/>
          </a:prstGeom>
          <a:noFill/>
        </p:spPr>
        <p:txBody>
          <a:bodyPr wrap="square" rtlCol="0">
            <a:spAutoFit/>
          </a:bodyPr>
          <a:lstStyle/>
          <a:p>
            <a:r>
              <a:rPr lang="el-GR" sz="4400" dirty="0" smtClean="0">
                <a:solidFill>
                  <a:schemeClr val="bg1"/>
                </a:solidFill>
                <a:latin typeface="Times New Roman" pitchFamily="18" charset="0"/>
                <a:cs typeface="Times New Roman" pitchFamily="18" charset="0"/>
              </a:rPr>
              <a:t>Σκ</a:t>
            </a:r>
            <a:r>
              <a:rPr lang="el-GR" sz="4400" dirty="0" smtClean="0">
                <a:solidFill>
                  <a:srgbClr val="00FF00"/>
                </a:solidFill>
                <a:latin typeface="Times New Roman" pitchFamily="18" charset="0"/>
                <a:cs typeface="Times New Roman" pitchFamily="18" charset="0"/>
              </a:rPr>
              <a:t>ηνή </a:t>
            </a:r>
            <a:r>
              <a:rPr lang="el-GR" sz="4400" dirty="0" smtClean="0">
                <a:solidFill>
                  <a:schemeClr val="bg1"/>
                </a:solidFill>
                <a:latin typeface="Times New Roman" pitchFamily="18" charset="0"/>
                <a:cs typeface="Times New Roman" pitchFamily="18" charset="0"/>
              </a:rPr>
              <a:t>( η )                Σκ</a:t>
            </a:r>
            <a:r>
              <a:rPr lang="el-GR" sz="4400" dirty="0" smtClean="0">
                <a:solidFill>
                  <a:srgbClr val="00FF00"/>
                </a:solidFill>
                <a:latin typeface="Times New Roman" pitchFamily="18" charset="0"/>
                <a:cs typeface="Times New Roman" pitchFamily="18" charset="0"/>
              </a:rPr>
              <a:t>οινί</a:t>
            </a:r>
            <a:r>
              <a:rPr lang="el-GR" sz="4400" dirty="0" smtClean="0">
                <a:solidFill>
                  <a:schemeClr val="bg1"/>
                </a:solidFill>
                <a:latin typeface="Times New Roman" pitchFamily="18" charset="0"/>
                <a:cs typeface="Times New Roman" pitchFamily="18" charset="0"/>
              </a:rPr>
              <a:t> (το) </a:t>
            </a:r>
            <a:endParaRPr lang="en-GB" sz="4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2050" name="Picture 2" descr="http://www.iefimerida.gr/sites/default/files/styles/708x320/public/nekros-kideia-660.jpg?itok=S9wCh-3m"/>
          <p:cNvPicPr>
            <a:picLocks noChangeAspect="1" noChangeArrowheads="1"/>
          </p:cNvPicPr>
          <p:nvPr/>
        </p:nvPicPr>
        <p:blipFill>
          <a:blip r:embed="rId3"/>
          <a:srcRect/>
          <a:stretch>
            <a:fillRect/>
          </a:stretch>
        </p:blipFill>
        <p:spPr bwMode="auto">
          <a:xfrm>
            <a:off x="430976" y="1850219"/>
            <a:ext cx="4429156" cy="3048001"/>
          </a:xfrm>
          <a:prstGeom prst="rect">
            <a:avLst/>
          </a:prstGeom>
          <a:noFill/>
        </p:spPr>
      </p:pic>
      <p:pic>
        <p:nvPicPr>
          <p:cNvPr id="2052" name="Picture 4" descr="http://www.deite-to.com/wp-content/uploads/2014/05/ju-500x300.jpg"/>
          <p:cNvPicPr>
            <a:picLocks noChangeAspect="1" noChangeArrowheads="1"/>
          </p:cNvPicPr>
          <p:nvPr/>
        </p:nvPicPr>
        <p:blipFill>
          <a:blip r:embed="rId4"/>
          <a:srcRect/>
          <a:stretch>
            <a:fillRect/>
          </a:stretch>
        </p:blipFill>
        <p:spPr bwMode="auto">
          <a:xfrm>
            <a:off x="5003008" y="1850219"/>
            <a:ext cx="4071966" cy="3071834"/>
          </a:xfrm>
          <a:prstGeom prst="rect">
            <a:avLst/>
          </a:prstGeom>
          <a:noFill/>
        </p:spPr>
      </p:pic>
      <p:sp>
        <p:nvSpPr>
          <p:cNvPr id="6" name="TextBox 5"/>
          <p:cNvSpPr txBox="1"/>
          <p:nvPr/>
        </p:nvSpPr>
        <p:spPr>
          <a:xfrm>
            <a:off x="573852" y="850087"/>
            <a:ext cx="8215370" cy="707886"/>
          </a:xfrm>
          <a:prstGeom prst="rect">
            <a:avLst/>
          </a:prstGeom>
          <a:noFill/>
        </p:spPr>
        <p:txBody>
          <a:bodyPr wrap="square" rtlCol="0">
            <a:spAutoFit/>
          </a:bodyPr>
          <a:lstStyle/>
          <a:p>
            <a:r>
              <a:rPr lang="el-GR" sz="4000" dirty="0" smtClean="0">
                <a:solidFill>
                  <a:schemeClr val="bg1"/>
                </a:solidFill>
                <a:latin typeface="Times New Roman" pitchFamily="18" charset="0"/>
                <a:cs typeface="Times New Roman" pitchFamily="18" charset="0"/>
              </a:rPr>
              <a:t>Σ</a:t>
            </a:r>
            <a:r>
              <a:rPr lang="el-GR" sz="4000" dirty="0" smtClean="0">
                <a:solidFill>
                  <a:srgbClr val="FFFF00"/>
                </a:solidFill>
                <a:latin typeface="Times New Roman" pitchFamily="18" charset="0"/>
                <a:cs typeface="Times New Roman" pitchFamily="18" charset="0"/>
              </a:rPr>
              <a:t>ο</a:t>
            </a:r>
            <a:r>
              <a:rPr lang="el-GR" sz="4000" dirty="0" smtClean="0">
                <a:solidFill>
                  <a:schemeClr val="bg1"/>
                </a:solidFill>
                <a:latin typeface="Times New Roman" pitchFamily="18" charset="0"/>
                <a:cs typeface="Times New Roman" pitchFamily="18" charset="0"/>
              </a:rPr>
              <a:t>ρός (η)                  	         Σ</a:t>
            </a:r>
            <a:r>
              <a:rPr lang="el-GR" sz="4000" dirty="0" smtClean="0">
                <a:solidFill>
                  <a:srgbClr val="FFFF00"/>
                </a:solidFill>
                <a:latin typeface="Times New Roman" pitchFamily="18" charset="0"/>
                <a:cs typeface="Times New Roman" pitchFamily="18" charset="0"/>
              </a:rPr>
              <a:t>ω</a:t>
            </a:r>
            <a:r>
              <a:rPr lang="el-GR" sz="4000" dirty="0" smtClean="0">
                <a:solidFill>
                  <a:schemeClr val="bg1"/>
                </a:solidFill>
                <a:latin typeface="Times New Roman" pitchFamily="18" charset="0"/>
                <a:cs typeface="Times New Roman" pitchFamily="18" charset="0"/>
              </a:rPr>
              <a:t>ρός (ο)</a:t>
            </a:r>
            <a:endParaRPr lang="en-GB" sz="4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1026" name="Picture 2" descr="http://16102-presscdn-0-48.pagely.netdna-cdn.com/wp-content/uploads/2014/04/Gift-giving.jpg"/>
          <p:cNvPicPr>
            <a:picLocks noChangeAspect="1" noChangeArrowheads="1"/>
          </p:cNvPicPr>
          <p:nvPr/>
        </p:nvPicPr>
        <p:blipFill>
          <a:blip r:embed="rId3"/>
          <a:srcRect/>
          <a:stretch>
            <a:fillRect/>
          </a:stretch>
        </p:blipFill>
        <p:spPr bwMode="auto">
          <a:xfrm>
            <a:off x="430976" y="1921657"/>
            <a:ext cx="4214842" cy="3199049"/>
          </a:xfrm>
          <a:prstGeom prst="rect">
            <a:avLst/>
          </a:prstGeom>
          <a:noFill/>
        </p:spPr>
      </p:pic>
      <p:sp>
        <p:nvSpPr>
          <p:cNvPr id="5" name="TextBox 4"/>
          <p:cNvSpPr txBox="1"/>
          <p:nvPr/>
        </p:nvSpPr>
        <p:spPr>
          <a:xfrm>
            <a:off x="645290" y="921525"/>
            <a:ext cx="4071966" cy="1015663"/>
          </a:xfrm>
          <a:prstGeom prst="rect">
            <a:avLst/>
          </a:prstGeom>
          <a:noFill/>
        </p:spPr>
        <p:txBody>
          <a:bodyPr wrap="square" rtlCol="0">
            <a:spAutoFit/>
          </a:bodyPr>
          <a:lstStyle/>
          <a:p>
            <a:r>
              <a:rPr lang="el-GR" sz="6000" dirty="0" smtClean="0">
                <a:solidFill>
                  <a:schemeClr val="bg1"/>
                </a:solidFill>
                <a:latin typeface="Times New Roman" pitchFamily="18" charset="0"/>
                <a:cs typeface="Times New Roman" pitchFamily="18" charset="0"/>
              </a:rPr>
              <a:t>Δίνει (δίνω)</a:t>
            </a:r>
            <a:endParaRPr lang="en-GB" sz="6000" dirty="0">
              <a:solidFill>
                <a:schemeClr val="bg1"/>
              </a:solidFill>
              <a:latin typeface="Times New Roman" pitchFamily="18" charset="0"/>
              <a:cs typeface="Times New Roman" pitchFamily="18" charset="0"/>
            </a:endParaRPr>
          </a:p>
        </p:txBody>
      </p:sp>
      <p:pic>
        <p:nvPicPr>
          <p:cNvPr id="1028" name="Picture 4" descr="http://3.bp.blogspot.com/-Vc9NZMRJXOk/VgYvxb50XaI/AAAAAAAIeK4/3LeK-weMi6g/s1600/12004052_10207740096801819_7710916195421414704_n.jpg"/>
          <p:cNvPicPr>
            <a:picLocks noChangeAspect="1" noChangeArrowheads="1"/>
          </p:cNvPicPr>
          <p:nvPr/>
        </p:nvPicPr>
        <p:blipFill>
          <a:blip r:embed="rId4"/>
          <a:srcRect/>
          <a:stretch>
            <a:fillRect/>
          </a:stretch>
        </p:blipFill>
        <p:spPr bwMode="auto">
          <a:xfrm>
            <a:off x="4788694" y="1921657"/>
            <a:ext cx="4286280" cy="3214710"/>
          </a:xfrm>
          <a:prstGeom prst="rect">
            <a:avLst/>
          </a:prstGeom>
          <a:noFill/>
        </p:spPr>
      </p:pic>
      <p:sp>
        <p:nvSpPr>
          <p:cNvPr id="7" name="TextBox 6"/>
          <p:cNvSpPr txBox="1"/>
          <p:nvPr/>
        </p:nvSpPr>
        <p:spPr>
          <a:xfrm>
            <a:off x="5003008" y="850087"/>
            <a:ext cx="4071966" cy="1015663"/>
          </a:xfrm>
          <a:prstGeom prst="rect">
            <a:avLst/>
          </a:prstGeom>
          <a:noFill/>
        </p:spPr>
        <p:txBody>
          <a:bodyPr wrap="square" rtlCol="0">
            <a:spAutoFit/>
          </a:bodyPr>
          <a:lstStyle/>
          <a:p>
            <a:r>
              <a:rPr lang="el-GR" sz="6000" dirty="0" smtClean="0">
                <a:solidFill>
                  <a:schemeClr val="bg1"/>
                </a:solidFill>
                <a:latin typeface="Times New Roman" pitchFamily="18" charset="0"/>
                <a:cs typeface="Times New Roman" pitchFamily="18" charset="0"/>
              </a:rPr>
              <a:t>Δίνη (η)</a:t>
            </a:r>
            <a:endParaRPr lang="en-GB" sz="6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7" name="TextBox 6"/>
          <p:cNvSpPr txBox="1"/>
          <p:nvPr/>
        </p:nvSpPr>
        <p:spPr>
          <a:xfrm>
            <a:off x="430976" y="421459"/>
            <a:ext cx="9146412" cy="1600438"/>
          </a:xfrm>
          <a:prstGeom prst="rect">
            <a:avLst/>
          </a:prstGeom>
          <a:noFill/>
        </p:spPr>
        <p:txBody>
          <a:bodyPr wrap="square" rtlCol="0">
            <a:spAutoFit/>
          </a:bodyPr>
          <a:lstStyle/>
          <a:p>
            <a:r>
              <a:rPr lang="el-GR" sz="6000" dirty="0" smtClean="0">
                <a:solidFill>
                  <a:schemeClr val="bg1"/>
                </a:solidFill>
                <a:latin typeface="Times New Roman" pitchFamily="18" charset="0"/>
                <a:cs typeface="Times New Roman" pitchFamily="18" charset="0"/>
              </a:rPr>
              <a:t>  Σ</a:t>
            </a:r>
            <a:r>
              <a:rPr lang="el-GR" sz="6000" dirty="0" smtClean="0">
                <a:solidFill>
                  <a:srgbClr val="00FF00"/>
                </a:solidFill>
                <a:latin typeface="Times New Roman" pitchFamily="18" charset="0"/>
                <a:cs typeface="Times New Roman" pitchFamily="18" charset="0"/>
              </a:rPr>
              <a:t>ύ</a:t>
            </a:r>
            <a:r>
              <a:rPr lang="el-GR" sz="6000" dirty="0" smtClean="0">
                <a:solidFill>
                  <a:schemeClr val="bg1"/>
                </a:solidFill>
                <a:latin typeface="Times New Roman" pitchFamily="18" charset="0"/>
                <a:cs typeface="Times New Roman" pitchFamily="18" charset="0"/>
              </a:rPr>
              <a:t>κ</a:t>
            </a:r>
            <a:r>
              <a:rPr lang="el-GR" sz="6000" dirty="0" smtClean="0">
                <a:solidFill>
                  <a:srgbClr val="00FF00"/>
                </a:solidFill>
                <a:latin typeface="Times New Roman" pitchFamily="18" charset="0"/>
                <a:cs typeface="Times New Roman" pitchFamily="18" charset="0"/>
              </a:rPr>
              <a:t>ο</a:t>
            </a:r>
            <a:r>
              <a:rPr lang="el-GR" sz="6000" dirty="0" smtClean="0">
                <a:solidFill>
                  <a:schemeClr val="bg1"/>
                </a:solidFill>
                <a:latin typeface="Times New Roman" pitchFamily="18" charset="0"/>
                <a:cs typeface="Times New Roman" pitchFamily="18" charset="0"/>
              </a:rPr>
              <a:t> (το) 		Σ</a:t>
            </a:r>
            <a:r>
              <a:rPr lang="el-GR" sz="6000" dirty="0" smtClean="0">
                <a:solidFill>
                  <a:srgbClr val="FFFF00"/>
                </a:solidFill>
                <a:latin typeface="Times New Roman" pitchFamily="18" charset="0"/>
                <a:cs typeface="Times New Roman" pitchFamily="18" charset="0"/>
              </a:rPr>
              <a:t>ή</a:t>
            </a:r>
            <a:r>
              <a:rPr lang="el-GR" sz="6000" dirty="0" smtClean="0">
                <a:solidFill>
                  <a:schemeClr val="bg1"/>
                </a:solidFill>
                <a:latin typeface="Times New Roman" pitchFamily="18" charset="0"/>
                <a:cs typeface="Times New Roman" pitchFamily="18" charset="0"/>
              </a:rPr>
              <a:t>κ</a:t>
            </a:r>
            <a:r>
              <a:rPr lang="el-GR" sz="6000" dirty="0" smtClean="0">
                <a:solidFill>
                  <a:srgbClr val="FFFF00"/>
                </a:solidFill>
                <a:latin typeface="Times New Roman" pitchFamily="18" charset="0"/>
                <a:cs typeface="Times New Roman" pitchFamily="18" charset="0"/>
              </a:rPr>
              <a:t>ω</a:t>
            </a:r>
            <a:r>
              <a:rPr lang="el-GR" sz="6000" dirty="0" smtClean="0">
                <a:solidFill>
                  <a:schemeClr val="bg1"/>
                </a:solidFill>
                <a:latin typeface="Times New Roman" pitchFamily="18" charset="0"/>
                <a:cs typeface="Times New Roman" pitchFamily="18" charset="0"/>
              </a:rPr>
              <a:t> (ρ).</a:t>
            </a:r>
          </a:p>
          <a:p>
            <a:endParaRPr lang="el-GR" dirty="0" smtClean="0"/>
          </a:p>
          <a:p>
            <a:endParaRPr lang="en-GB" dirty="0"/>
          </a:p>
        </p:txBody>
      </p:sp>
      <p:pic>
        <p:nvPicPr>
          <p:cNvPr id="75782" name="Picture 6" descr="http://www.iatronet.gr/photos/articles/syko-660.jpg"/>
          <p:cNvPicPr>
            <a:picLocks noChangeAspect="1" noChangeArrowheads="1"/>
          </p:cNvPicPr>
          <p:nvPr/>
        </p:nvPicPr>
        <p:blipFill>
          <a:blip r:embed="rId3"/>
          <a:srcRect l="14286" r="16667"/>
          <a:stretch>
            <a:fillRect/>
          </a:stretch>
        </p:blipFill>
        <p:spPr bwMode="auto">
          <a:xfrm>
            <a:off x="502414" y="1921657"/>
            <a:ext cx="3980117" cy="3500462"/>
          </a:xfrm>
          <a:prstGeom prst="rect">
            <a:avLst/>
          </a:prstGeom>
          <a:noFill/>
        </p:spPr>
      </p:pic>
      <p:pic>
        <p:nvPicPr>
          <p:cNvPr id="75784" name="Picture 8" descr="https://s-media-cache-ak0.pinimg.com/736x/b1/4d/4c/b14d4c6a3c40072f7bd14636d4f48a24.jpg"/>
          <p:cNvPicPr>
            <a:picLocks noChangeAspect="1" noChangeArrowheads="1"/>
          </p:cNvPicPr>
          <p:nvPr/>
        </p:nvPicPr>
        <p:blipFill>
          <a:blip r:embed="rId4"/>
          <a:srcRect b="8396"/>
          <a:stretch>
            <a:fillRect/>
          </a:stretch>
        </p:blipFill>
        <p:spPr bwMode="auto">
          <a:xfrm>
            <a:off x="4645819" y="1921657"/>
            <a:ext cx="4429156" cy="350046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72706" name="Picture 2" descr="http://hysteria.gr/wp-content/uploads/2016/01/soko_soko_3-1.jpg"/>
          <p:cNvPicPr>
            <a:picLocks noChangeAspect="1" noChangeArrowheads="1"/>
          </p:cNvPicPr>
          <p:nvPr/>
        </p:nvPicPr>
        <p:blipFill>
          <a:blip r:embed="rId3"/>
          <a:srcRect/>
          <a:stretch>
            <a:fillRect/>
          </a:stretch>
        </p:blipFill>
        <p:spPr bwMode="auto">
          <a:xfrm>
            <a:off x="931042" y="1421591"/>
            <a:ext cx="7902850" cy="4157659"/>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73730" name="Picture 2" descr="http://www.taxydromos.gr/data/news/14224351991053777558.jpg"/>
          <p:cNvPicPr>
            <a:picLocks noChangeAspect="1" noChangeArrowheads="1"/>
          </p:cNvPicPr>
          <p:nvPr/>
        </p:nvPicPr>
        <p:blipFill>
          <a:blip r:embed="rId3"/>
          <a:srcRect/>
          <a:stretch>
            <a:fillRect/>
          </a:stretch>
        </p:blipFill>
        <p:spPr bwMode="auto">
          <a:xfrm>
            <a:off x="502414" y="1850219"/>
            <a:ext cx="4572032" cy="3929090"/>
          </a:xfrm>
          <a:prstGeom prst="rect">
            <a:avLst/>
          </a:prstGeom>
          <a:noFill/>
        </p:spPr>
      </p:pic>
      <p:pic>
        <p:nvPicPr>
          <p:cNvPr id="73732" name="Picture 4" descr="http://www.bioathens.com/wp-content/uploads/2014/10/stomatiko-dialima.jpg"/>
          <p:cNvPicPr>
            <a:picLocks noChangeAspect="1" noChangeArrowheads="1"/>
          </p:cNvPicPr>
          <p:nvPr/>
        </p:nvPicPr>
        <p:blipFill>
          <a:blip r:embed="rId4"/>
          <a:srcRect/>
          <a:stretch>
            <a:fillRect/>
          </a:stretch>
        </p:blipFill>
        <p:spPr bwMode="auto">
          <a:xfrm>
            <a:off x="5108968" y="1850219"/>
            <a:ext cx="3966006" cy="3929090"/>
          </a:xfrm>
          <a:prstGeom prst="rect">
            <a:avLst/>
          </a:prstGeom>
          <a:noFill/>
        </p:spPr>
      </p:pic>
      <p:sp>
        <p:nvSpPr>
          <p:cNvPr id="7" name="TextBox 6"/>
          <p:cNvSpPr txBox="1"/>
          <p:nvPr/>
        </p:nvSpPr>
        <p:spPr>
          <a:xfrm>
            <a:off x="573852" y="635773"/>
            <a:ext cx="8072494" cy="830997"/>
          </a:xfrm>
          <a:prstGeom prst="rect">
            <a:avLst/>
          </a:prstGeom>
          <a:noFill/>
        </p:spPr>
        <p:txBody>
          <a:bodyPr wrap="square" rtlCol="0">
            <a:spAutoFit/>
          </a:bodyPr>
          <a:lstStyle/>
          <a:p>
            <a:r>
              <a:rPr lang="el-GR" sz="4800" dirty="0" smtClean="0">
                <a:solidFill>
                  <a:schemeClr val="bg1"/>
                </a:solidFill>
                <a:latin typeface="Times New Roman" pitchFamily="18" charset="0"/>
                <a:cs typeface="Times New Roman" pitchFamily="18" charset="0"/>
              </a:rPr>
              <a:t>Διά</a:t>
            </a:r>
            <a:r>
              <a:rPr lang="el-GR" sz="4800" dirty="0" smtClean="0">
                <a:solidFill>
                  <a:srgbClr val="00FF00"/>
                </a:solidFill>
                <a:latin typeface="Times New Roman" pitchFamily="18" charset="0"/>
                <a:cs typeface="Times New Roman" pitchFamily="18" charset="0"/>
              </a:rPr>
              <a:t>λειμμ</a:t>
            </a:r>
            <a:r>
              <a:rPr lang="el-GR" sz="4800" dirty="0" smtClean="0">
                <a:solidFill>
                  <a:schemeClr val="bg1"/>
                </a:solidFill>
                <a:latin typeface="Times New Roman" pitchFamily="18" charset="0"/>
                <a:cs typeface="Times New Roman" pitchFamily="18" charset="0"/>
              </a:rPr>
              <a:t>α (το )     Διά</a:t>
            </a:r>
            <a:r>
              <a:rPr lang="el-GR" sz="4800" dirty="0" smtClean="0">
                <a:solidFill>
                  <a:srgbClr val="00FF00"/>
                </a:solidFill>
                <a:latin typeface="Times New Roman" pitchFamily="18" charset="0"/>
                <a:cs typeface="Times New Roman" pitchFamily="18" charset="0"/>
              </a:rPr>
              <a:t>λυμ</a:t>
            </a:r>
            <a:r>
              <a:rPr lang="el-GR" sz="4800" dirty="0" smtClean="0">
                <a:solidFill>
                  <a:schemeClr val="bg1"/>
                </a:solidFill>
                <a:latin typeface="Times New Roman" pitchFamily="18" charset="0"/>
                <a:cs typeface="Times New Roman" pitchFamily="18" charset="0"/>
              </a:rPr>
              <a:t>α (το) </a:t>
            </a:r>
            <a:endParaRPr lang="en-GB" sz="4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76802" name="Picture 2" descr="http://crazynews.gr/wp-content/uploads/2015/06/1435589331-fe5df232cafa4c4e0f1a0294418e5660.jpg"/>
          <p:cNvPicPr>
            <a:picLocks noChangeAspect="1" noChangeArrowheads="1"/>
          </p:cNvPicPr>
          <p:nvPr/>
        </p:nvPicPr>
        <p:blipFill>
          <a:blip r:embed="rId3"/>
          <a:srcRect t="4762" r="9453" b="11905"/>
          <a:stretch>
            <a:fillRect/>
          </a:stretch>
        </p:blipFill>
        <p:spPr bwMode="auto">
          <a:xfrm>
            <a:off x="502414" y="1135839"/>
            <a:ext cx="4071966" cy="2500330"/>
          </a:xfrm>
          <a:prstGeom prst="rect">
            <a:avLst/>
          </a:prstGeom>
          <a:noFill/>
        </p:spPr>
      </p:pic>
      <p:pic>
        <p:nvPicPr>
          <p:cNvPr id="76804" name="Picture 4" descr="http://i.imgur.com/VctUI.jpg"/>
          <p:cNvPicPr>
            <a:picLocks noChangeAspect="1" noChangeArrowheads="1"/>
          </p:cNvPicPr>
          <p:nvPr/>
        </p:nvPicPr>
        <p:blipFill>
          <a:blip r:embed="rId4"/>
          <a:srcRect/>
          <a:stretch>
            <a:fillRect/>
          </a:stretch>
        </p:blipFill>
        <p:spPr bwMode="auto">
          <a:xfrm>
            <a:off x="3359934" y="3207541"/>
            <a:ext cx="2986094" cy="3456127"/>
          </a:xfrm>
          <a:prstGeom prst="rect">
            <a:avLst/>
          </a:prstGeom>
          <a:noFill/>
        </p:spPr>
      </p:pic>
      <p:pic>
        <p:nvPicPr>
          <p:cNvPr id="76806" name="Picture 6" descr="http://i484.photobucket.com/albums/rr204/alexandrisspiros/image001.jpg"/>
          <p:cNvPicPr>
            <a:picLocks noChangeAspect="1" noChangeArrowheads="1"/>
          </p:cNvPicPr>
          <p:nvPr/>
        </p:nvPicPr>
        <p:blipFill>
          <a:blip r:embed="rId5"/>
          <a:srcRect t="8086" r="41349"/>
          <a:stretch>
            <a:fillRect/>
          </a:stretch>
        </p:blipFill>
        <p:spPr bwMode="auto">
          <a:xfrm>
            <a:off x="6146016" y="1493029"/>
            <a:ext cx="3071834" cy="3491625"/>
          </a:xfrm>
          <a:prstGeom prst="rect">
            <a:avLst/>
          </a:prstGeom>
          <a:noFill/>
        </p:spPr>
      </p:pic>
      <p:sp>
        <p:nvSpPr>
          <p:cNvPr id="8" name="TextBox 7"/>
          <p:cNvSpPr txBox="1"/>
          <p:nvPr/>
        </p:nvSpPr>
        <p:spPr>
          <a:xfrm>
            <a:off x="573852" y="421459"/>
            <a:ext cx="4000528" cy="769441"/>
          </a:xfrm>
          <a:prstGeom prst="rect">
            <a:avLst/>
          </a:prstGeom>
          <a:noFill/>
        </p:spPr>
        <p:txBody>
          <a:bodyPr wrap="square" rtlCol="0">
            <a:spAutoFit/>
          </a:bodyPr>
          <a:lstStyle/>
          <a:p>
            <a:pPr algn="ctr"/>
            <a:r>
              <a:rPr lang="el-GR" sz="4400" dirty="0" smtClean="0">
                <a:solidFill>
                  <a:schemeClr val="bg1"/>
                </a:solidFill>
                <a:latin typeface="Times New Roman" pitchFamily="18" charset="0"/>
                <a:cs typeface="Times New Roman" pitchFamily="18" charset="0"/>
              </a:rPr>
              <a:t>Εξάρτ</a:t>
            </a:r>
            <a:r>
              <a:rPr lang="el-GR" sz="4400" dirty="0" smtClean="0">
                <a:solidFill>
                  <a:srgbClr val="00FF00"/>
                </a:solidFill>
                <a:latin typeface="Times New Roman" pitchFamily="18" charset="0"/>
                <a:cs typeface="Times New Roman" pitchFamily="18" charset="0"/>
              </a:rPr>
              <a:t>ηση</a:t>
            </a:r>
            <a:r>
              <a:rPr lang="el-GR" dirty="0" smtClean="0"/>
              <a:t> </a:t>
            </a:r>
            <a:endParaRPr lang="en-GB" dirty="0"/>
          </a:p>
        </p:txBody>
      </p:sp>
      <p:sp>
        <p:nvSpPr>
          <p:cNvPr id="9" name="TextBox 8"/>
          <p:cNvSpPr txBox="1"/>
          <p:nvPr/>
        </p:nvSpPr>
        <p:spPr>
          <a:xfrm>
            <a:off x="6288892" y="707211"/>
            <a:ext cx="2714644" cy="769441"/>
          </a:xfrm>
          <a:prstGeom prst="rect">
            <a:avLst/>
          </a:prstGeom>
          <a:noFill/>
        </p:spPr>
        <p:txBody>
          <a:bodyPr wrap="square" rtlCol="0">
            <a:spAutoFit/>
          </a:bodyPr>
          <a:lstStyle/>
          <a:p>
            <a:r>
              <a:rPr lang="el-GR" sz="4400" dirty="0" smtClean="0">
                <a:solidFill>
                  <a:schemeClr val="bg1"/>
                </a:solidFill>
                <a:latin typeface="Times New Roman" pitchFamily="18" charset="0"/>
                <a:cs typeface="Times New Roman" pitchFamily="18" charset="0"/>
              </a:rPr>
              <a:t>Εξάρτ</a:t>
            </a:r>
            <a:r>
              <a:rPr lang="el-GR" sz="4400" dirty="0" smtClean="0">
                <a:solidFill>
                  <a:srgbClr val="FFFF00"/>
                </a:solidFill>
                <a:latin typeface="Times New Roman" pitchFamily="18" charset="0"/>
                <a:cs typeface="Times New Roman" pitchFamily="18" charset="0"/>
              </a:rPr>
              <a:t>ιση</a:t>
            </a:r>
            <a:r>
              <a:rPr lang="el-GR" dirty="0" smtClean="0"/>
              <a:t> </a:t>
            </a:r>
            <a:endParaRPr lang="en-GB" dirty="0"/>
          </a:p>
        </p:txBody>
      </p:sp>
      <p:sp>
        <p:nvSpPr>
          <p:cNvPr id="11" name="TextBox 10"/>
          <p:cNvSpPr txBox="1"/>
          <p:nvPr/>
        </p:nvSpPr>
        <p:spPr>
          <a:xfrm>
            <a:off x="716728" y="5564995"/>
            <a:ext cx="3000396" cy="384721"/>
          </a:xfrm>
          <a:prstGeom prst="rect">
            <a:avLst/>
          </a:prstGeom>
          <a:noFill/>
        </p:spPr>
        <p:txBody>
          <a:bodyPr wrap="square" rtlCol="0">
            <a:spAutoFit/>
          </a:bodyPr>
          <a:lstStyle/>
          <a:p>
            <a:endParaRPr lang="en-GB" dirty="0"/>
          </a:p>
        </p:txBody>
      </p:sp>
      <p:sp>
        <p:nvSpPr>
          <p:cNvPr id="12" name="TextBox 11"/>
          <p:cNvSpPr txBox="1"/>
          <p:nvPr/>
        </p:nvSpPr>
        <p:spPr>
          <a:xfrm>
            <a:off x="573852" y="4279111"/>
            <a:ext cx="2928958" cy="830997"/>
          </a:xfrm>
          <a:prstGeom prst="rect">
            <a:avLst/>
          </a:prstGeom>
          <a:noFill/>
        </p:spPr>
        <p:txBody>
          <a:bodyPr wrap="square" rtlCol="0">
            <a:spAutoFit/>
          </a:bodyPr>
          <a:lstStyle/>
          <a:p>
            <a:r>
              <a:rPr lang="el-GR" sz="4800" dirty="0" smtClean="0">
                <a:solidFill>
                  <a:schemeClr val="bg1"/>
                </a:solidFill>
                <a:latin typeface="Times New Roman" pitchFamily="18" charset="0"/>
                <a:cs typeface="Times New Roman" pitchFamily="18" charset="0"/>
              </a:rPr>
              <a:t>Εξάρτ</a:t>
            </a:r>
            <a:r>
              <a:rPr lang="el-GR" sz="4800" dirty="0" smtClean="0">
                <a:solidFill>
                  <a:srgbClr val="92D050"/>
                </a:solidFill>
                <a:latin typeface="Times New Roman" pitchFamily="18" charset="0"/>
                <a:cs typeface="Times New Roman" pitchFamily="18" charset="0"/>
              </a:rPr>
              <a:t>υση</a:t>
            </a:r>
            <a:endParaRPr lang="en-GB" sz="4800" dirty="0">
              <a:solidFill>
                <a:srgbClr val="92D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77825" name="Picture 1"/>
          <p:cNvPicPr>
            <a:picLocks noChangeAspect="1" noChangeArrowheads="1"/>
          </p:cNvPicPr>
          <p:nvPr/>
        </p:nvPicPr>
        <p:blipFill>
          <a:blip r:embed="rId3"/>
          <a:srcRect b="18826"/>
          <a:stretch>
            <a:fillRect/>
          </a:stretch>
        </p:blipFill>
        <p:spPr bwMode="auto">
          <a:xfrm>
            <a:off x="931042" y="635773"/>
            <a:ext cx="7715305" cy="53005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7" name="Title 6"/>
          <p:cNvSpPr>
            <a:spLocks noGrp="1"/>
          </p:cNvSpPr>
          <p:nvPr>
            <p:ph type="title"/>
          </p:nvPr>
        </p:nvSpPr>
        <p:spPr>
          <a:xfrm>
            <a:off x="448910" y="2348350"/>
            <a:ext cx="8619649" cy="1212056"/>
          </a:xfrm>
        </p:spPr>
        <p:txBody>
          <a:bodyPr>
            <a:noAutofit/>
          </a:bodyPr>
          <a:lstStyle/>
          <a:p>
            <a:r>
              <a:rPr lang="el-GR" sz="6300" b="1" dirty="0" smtClean="0">
                <a:solidFill>
                  <a:schemeClr val="bg1"/>
                </a:solidFill>
                <a:latin typeface="Times New Roman" pitchFamily="18" charset="0"/>
                <a:cs typeface="Times New Roman" pitchFamily="18" charset="0"/>
              </a:rPr>
              <a:t>1.Επίθετα </a:t>
            </a:r>
            <a:r>
              <a:rPr lang="el-GR" sz="6300" b="1" dirty="0" smtClean="0">
                <a:solidFill>
                  <a:srgbClr val="FFFF00"/>
                </a:solidFill>
                <a:latin typeface="Times New Roman" pitchFamily="18" charset="0"/>
                <a:cs typeface="Times New Roman" pitchFamily="18" charset="0"/>
              </a:rPr>
              <a:t>Πολύς-</a:t>
            </a:r>
            <a:r>
              <a:rPr lang="el-GR" sz="6300" dirty="0" smtClean="0">
                <a:solidFill>
                  <a:srgbClr val="FFFF00"/>
                </a:solidFill>
                <a:latin typeface="Times New Roman" pitchFamily="18" charset="0"/>
                <a:cs typeface="Times New Roman" pitchFamily="18" charset="0"/>
              </a:rPr>
              <a:t> </a:t>
            </a:r>
            <a:r>
              <a:rPr lang="el-GR" sz="6300" b="1" dirty="0" smtClean="0">
                <a:solidFill>
                  <a:srgbClr val="FFFF00"/>
                </a:solidFill>
                <a:latin typeface="Times New Roman" pitchFamily="18" charset="0"/>
                <a:cs typeface="Times New Roman" pitchFamily="18" charset="0"/>
              </a:rPr>
              <a:t>Πολλή-</a:t>
            </a:r>
            <a:r>
              <a:rPr lang="el-GR" sz="6300" dirty="0" smtClean="0">
                <a:solidFill>
                  <a:srgbClr val="FFFF00"/>
                </a:solidFill>
                <a:latin typeface="Times New Roman" pitchFamily="18" charset="0"/>
                <a:cs typeface="Times New Roman" pitchFamily="18" charset="0"/>
              </a:rPr>
              <a:t> </a:t>
            </a:r>
            <a:r>
              <a:rPr lang="el-GR" sz="6300" b="1" dirty="0" smtClean="0">
                <a:solidFill>
                  <a:srgbClr val="FFFF00"/>
                </a:solidFill>
                <a:latin typeface="Times New Roman" pitchFamily="18" charset="0"/>
                <a:cs typeface="Times New Roman" pitchFamily="18" charset="0"/>
              </a:rPr>
              <a:t>Πολύ </a:t>
            </a:r>
            <a:r>
              <a:rPr lang="el-GR" sz="6300" b="1" dirty="0" smtClean="0">
                <a:solidFill>
                  <a:schemeClr val="bg1"/>
                </a:solidFill>
                <a:latin typeface="Times New Roman" pitchFamily="18" charset="0"/>
                <a:cs typeface="Times New Roman" pitchFamily="18" charset="0"/>
              </a:rPr>
              <a:t>και Επίρρημα </a:t>
            </a:r>
            <a:r>
              <a:rPr lang="el-GR" sz="6300" b="1" dirty="0" smtClean="0">
                <a:solidFill>
                  <a:srgbClr val="FFFF00"/>
                </a:solidFill>
                <a:latin typeface="Times New Roman" pitchFamily="18" charset="0"/>
                <a:cs typeface="Times New Roman" pitchFamily="18" charset="0"/>
              </a:rPr>
              <a:t>Πολύ</a:t>
            </a:r>
            <a:endParaRPr lang="en-GB" sz="63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pic>
        <p:nvPicPr>
          <p:cNvPr id="81922" name="Picture 2" descr="http://www.kontranews.gr/sites/default/files/field/image/36_26.jpg"/>
          <p:cNvPicPr>
            <a:picLocks noChangeAspect="1" noChangeArrowheads="1"/>
          </p:cNvPicPr>
          <p:nvPr/>
        </p:nvPicPr>
        <p:blipFill>
          <a:blip r:embed="rId3"/>
          <a:srcRect/>
          <a:stretch>
            <a:fillRect/>
          </a:stretch>
        </p:blipFill>
        <p:spPr bwMode="auto">
          <a:xfrm>
            <a:off x="573852" y="1921657"/>
            <a:ext cx="4429156" cy="3857652"/>
          </a:xfrm>
          <a:prstGeom prst="rect">
            <a:avLst/>
          </a:prstGeom>
          <a:noFill/>
        </p:spPr>
      </p:pic>
      <p:sp>
        <p:nvSpPr>
          <p:cNvPr id="81924" name="AutoShape 4" descr="data:image/jpeg;base64,/9j/4AAQSkZJRgABAQAAAQABAAD/2wCEAAkGBxMSEhISEhIVFRUVFRUSFhUVFRUVFRYVFxUWFhUVFRUYHSggGBolHRUVITEhJSkrLi4uFx8zODMtNygtLisBCgoKDg0OGhAQGi0dHR0tLS0tLS0tLS0tLS0tLS0tLS0tLS0tLS0tLS0tLS0tLS0tLS0tLS0tLS0tLS0tLS0tLf/AABEIALcBEwMBIgACEQEDEQH/xAAbAAACAgMBAAAAAAAAAAAAAAAEBQMGAAECB//EADwQAAEDAwMBBwEGAwcFAQAAAAEAAhEDBCEFEjFBBhMiUWFxgaEUMkKRscHR4fAVI1JiotLxB3KCkrJE/8QAGQEAAwEBAQAAAAAAAAAAAAAAAQIDAAQF/8QAJREBAQACAgMAAgEFAQAAAAAAAAECESExAxJBMmEiExQjUYEE/9oADAMBAAIRAxEAPwCjinCzucEow01yWpqwYM4VipsDqUeiS93wnzGhtP4Qx+lzCaXaHcduGpjSdtep9FeIiE5dpG7xJ5OE3n3aW8c1w2mDKr9SqXZJlWLtpabHD3VbaFLK8rY9NhG0BhBBG0eEpoXag/geq4t68NPnIhcaiDKEysnZyslpVJatCp5pdaXkAKbdJJRpRlSoChd8FbAXJpFxwpZW2iuWjtbtyhdarBvCRUdUc0xxAj8l1UuC8yVTizUAV/aTziU70Oq5/KSU6IwrToJYOU+M5Cpb1sc8Kv6uxhGOVadYqMLVUTblzpAJCGV50bCbAUsIoVcKevaEAnaRGD7oRwS7sWmKMjcYCkdp5KltW5T2hTBCbGbHKyKg7dTOeFMLmU61KzHklB0o89FtWE25p0t0lomM/t+63Up4Vs7OaW3YzdzLh+YC51XSGhpA8ym9a3tLwowpZwpnUVLUty10KSPRKbQdjzwUPetlT1XLgtLgiFKe7WIs01tANLY6monMR7mKJ1NUpYH2YTmnYbqfKWFqZDUNtP1SzQZOLGqKToJ+VbbLU2vbAXld/eOc4xhWLsve4yeEcct3RLAfboy4T5qrECFYe1l2Hke6rqTLtWdNAI63aggmNvU4SGavrEbUoqtAwm99eYhVyu4k8oztOu6bZdATmjZjbKWWdGMprSr+GEaAapU2ke6I0ysCXe6BumkqKhLcpce9sIusPdK4bccKKs+SpLejKO2NKd1haGrFjsFBVKThgAn2UP2KoTJBR22j5+rOcYJwrt2XZT+z7zAPiP0XmdrSM5Vp0sPLNu47fL35Qw/Jll10sNs/aRJc2I9wqX3JlPxp5jJ+ENWt4T5Ta2F1AdG3hEUqxaUTSpHlc1LeUZC27D1LjdKJtm7gAhe5LT6I63IARnYXoc13dgEecx8Qha94X4UNarLoBUlGkJTE6L7u26qKjbym9Sj5oKi0hx8kNG3wWXenSuqNp4VYKlCRhQ/ZoRmPJbkqta1G4rSeVdPkkrEvqPsMcFwVM5QuRrRw8YQdwSQQj3DC0LB7hICWRsulWriEz0sQzHVS3GhVXcBdusH0WtJE+fohrRSXU535QsIq+dJMoUlJVY5RdHhCoqkMIDAF8/lLS7KcXFm49FH/AGJUiQCiSssqrYMrGXMLmy08kvDpBaJQ7AsUY10qOo7BRFKlhD1mZhAdImCUzsGjAQlK2ceAi7K3qF7WNaS5xgD1QoLXp1myBhSahQa0TC3R0+5pN31KcAETkFHa7SpQ1wIjxHnGIVPgfVErPAfhWnSHiAqtTpbn/KtenUYwhgNN2yThY+zlcUXwUe2ordtvQNlpAXD6KMqV1Ewytptga1DBS59N3A4Vpp24IQ9zaRK2m2TWtpmUzZaRldW7QAjWPBbCMgWlldh6Lq2otPKMczhQAAFEElG2Q9ywIwVwAk99d5KzOHUitLGVcLFmRuKicunuURckp4lcjKOqMYIJQFQ4Sp9u6o7a3nlLLpsosNTX6Y6pNquuNcIBSO6pFpLTyELUprXOhMYyrW3FaCiYFMElUbCNoYiUI1FThKMWbRaLTyrFVtWBmAF5za6q6meUdddo3ObhUmURynLvVHNY50DJwkQtIUT9QJdJyiKVzOFPO7GJg2EDVf403xtSitRLnwPNb4O9n+h1Kcgv+6MmOT6BGVXva/vKQDBPhnLoKm7NtobXUvE15aZfG6I6DyRumaDk1HuLsmHTkDI46I9Hwwoe4qXdYhk7x129fdaq6e9hh7HR5EH5IR+kau1ld1vSZAaCS7kkz1Pymju1XdXLaFamdroLHmCHA4x84Se8vLp/trrX0i1G3smSabjuIETMNPqt6eXETGOJ6K93tja1W+Ok0gjOBKrN12eYARa13MzPduOJ/wApKf25RvicEQFFVqlB2t09rzTriHDAPQ+qaMoyrSy9I2a7Dskoq3bCIpUFNVYAEdF26pvXdwyQPVLhXEpjTq7gEWL69OMoR11HCN1OqACOqrjqhcfDKF4aHjbieqFuqqCYXDlarVMcrbYTZuc8uA6CULVpEkz7KK3vXUzI64Uwu55RZ2xmFii+1hYizh7lG/Ci7xcuqSVOnEvOEJaXHd1N3oQpnuwg6GXZSztsukOoM3OL45Q32SQm9+0AJfRrQDIWsLMip1AtdlGWdm6o8MptLnEHA/Uk4AUdYl72hokkgADqTgBWzQ7M0WS7D3gbvQf4VPK6dHi8dzulTurV9J5p1Glrm8g/n05XTRIRvaK57yuTMwGtJ9R/ymlxYsp06Z6uhaTc2XOTHKwhZoVSpkYCPZ2ccGzyrjpFNm0eya21NpwqzCIWvHNU04sdMGFpjY6L2C90Jj8loVU1vssIJaYS3Adq1Y+M7VbuzfZJtSX1J2dBwXepPkkeg6RNSDPr7L1KwZDQB0EKcmlvFhvmu6dGjQbDKbR0wMn+KSazqkAthrN2IAG78gite1HuWk9Y+qRaTZ1HtNeC6o8SwnAZM5M9Sktd2OpNtWt05suZauhxy7Zlx48kyde0ahayvS2OaZZvbBafMSgX2urY21qWDIyf9ix+p3O8UdQpN2PG3vQ2QPIhw4P5JfbXcPefk/5eVjqO2UxIkf42+RUf9jNqiWVXtJjycPyIS/S7h1Go63fLmEbqbz+JvmnmmiJA4kx7dE8TsmirUtPa0t71jXwcOzHyOhXNGkCcDHSOnon+o0O8YR15CrWmFwLmOxBTy+tSywmWOhr6J4hDBjSS18/BhMqVztPj58/NJbqrNclvCr5Mv47jn8GEufrkBdQIcecHCIpXOyJTRtME5MYSy/ZgwjjlLOCeTC43mEuoXm97o4lG2FuAEBRsi58Ky2elkBGJgqtqDlAXVmYwrO2wPkuxpsptNtRHWbls0HRhXWppEIK4sg1DTbVA2j1itTbdqxH1b2U0VFgflCCottflStVMHvwgjW2rt9TCHFMkgdCUsoZdMubsmJ4UtLI9Cmdxp47sADz/AGVeoPc1xZ6p7x2nItujaXSgVS0OdI2+TY6+pk/RTa9cbKTnzB4HuUVYH+7aASYAEkzx+yrXbGs4PZTOAG7/AHJJH0hc1vtk9DH/AB+P9kIJJk88plVvXPDAfw8JcxFU8wquVctAcS0Sm3fmmfRKNGeGtErWs3sgiVX4je1qttVEZKXavqdNjS5xwMx5qiWurVA4t5hcXtwa5azdA5JPUSky8h8cNrD2TqGo6pUcI3OEDybGB9VebKsAqb2bjZI6kn4nH0ViZWgKO3XJqCdQ7pxG4B0GRIlS2l0wYVZvLlwcTKipXhQ2eRdWXTZUztrhBgg9CFUaV0fNMba/OAjchsibV9Fa5u5gIc0ECCYj2S3RtSIO13IMEKyW9aQketafseKrR7rSNM9TVP2VdwkJDqVLZU3DgoiwupARN60OaqaRuWi6/wDHSMcgSq9pNwS4zyCrWKY2pRQsGtc93mUuXWhx/L2ctr/33oQt3D4LgsoOHeFDajXiofYI+G8j/wCrnGGWj2gJBVsoW4AAhV3QDwrawYC6Z04Ef2YLn7OiyuCVmDOoYVb7QQxpKtL3KpdrXxTcfQogpzu0DRgnhYqPXfLifVYp+1NqGLDhbLoKHDlJSMkBTtWF0skBWO304Bu5V2k2HD0KtVC8BZHojgTyF97X24SVlRpqN/7h+qN1QbjIPCHsLcNqsectyCPdpA+pCN2GPC16bVEIrWeztO6ZuktqtbDHTjqdrh5T+qH0uwcRJwE4Lwwey5o9C6s0r2l9hmtAdXqbj1YzDfYu5P0XWsdkQfHaDI+9TLpn1YT19CmVzqXQGT5DP0Q9pf1w/FGpHnsdH6LXMP6PBCy6LRtIIIwQRBBHQg8JVc3pLirpr9Ftyze0RVZz0LgOWn1HT8lTq1i6Z9Cc+irM9uPPx3G8grqqGsPm5DU6x46kj6D+K6uqoJcCcAAiAMkcfGShqB/F/UygeL/oVTbSb7Ix92k2nVfAFO58pK6ILfVlRtKHDl01yAj6LoRlGqlbHIim5AT+1u+ExNQPEHqqxTqpla3CfEuTduzY8hFV6mELejhw+VIy4EKqCa3ZIyYUVWh4SRwue+RFCpI29EmVPiCt6AjjPmq5q9u4VHO6K33FMMbIVc1OuIyU3jhfPlxDvs2cBW5hwFRezd1hW6ncYXROnIPlRnCjZVWn1FmR1KiqnayXU3ADoVZqzko1CjvBCIPETYVJPh6laXq/9iN8liX0Nt5a0qWgYIKhYpafIUasZF05XVKs+cLlgwmunUmxlDHkM+ie8qPbwJlMNKoFxaXSAMlNadoxzkz1Ki1gpgDmT+n8013JaXDnKQ0sGyBHCLqWrD95oPukVhfmY49U8pjeMuPwoO1tr6dPDQ1vsAFFcauAonaUwnxVHn5A/QLHaVbRlp9y938Vuf8ARpr7SLU6rjV3j8Y6eYwf2S3tFUZSa2PvEEe0xn6Jl2icymxhp8B2QTMYPX1/ZUfVLk1STzMn6rYcbJ5tXX6LHukn3hT0rbc1zpgNMx5n+pUFAc+/9fqpK9YwGj2909/SWOt8rTpRlo9gjwxLuzQmm0+4+pT40klUgQUkTTtVLSpZTOjSELSDboo7uFgCZ1qCHNBCjEAcmdhWZHiElAdwtNpFrxPB/VaGmvp5XLS07eIShl2Mj4R1OpA9FH3YgxCeZJ5YhDVPQpjZPIj+KV1aYBEI22fEId1pOE2v3RFF7h+ELzq61AuMGV6Ffs306jT1aR9F5i+id4lUxc/l+Lj2cuIAVro3nqqXpTYGEbWvS1Wl1EKulK8HmpDdKi2+rmeU2oX88lNLsDuteKEXQKT3d+AFDQ1AI7Y++0LEp+2hYizyymp2DIUDFOw5C5q6DBnClpNrdGGPNas3AEE+auVreUgzMI4Y7L5KS6dp1adxCMu6jiWh34RCMrdoqTGkSEqbdd54xw7IW8nGOh8M3knpFMLO7IEThKnVIwsbVPRQdZ3cajAmVXrntQ04Bzwur8GoxzS7aNpJx0HSfVVp9Kn4NnzIzJ5HqjrjbTKe2lhuLgVaNRjgPEPqDIVdvoY9oAH3dx9AcBd1LqMDoC45jAxA8yUur1DMk5dk+3QISE8mUt4bDAx4aRw4g55GOPhCah94geePZTl0wT6EHz6T+i5NEvrMgc/1+qptLW1x7Psik31n9U9ZkJfbUNjWiMgfHwmNvgKW15Ggi6FRYxvoiabB5LRnAMrsMlStpt8lJ3YRZE6kMIe7peEx7oqo31ULpWAK14cB5QpWQAlLa+x7meR+nRGd+IW6He0UkuRlJqApO5PmmdsJCGPZsuI6cMO9j+i8/uXOa1hJBFUNfPUEYI9F6SKPhPsvIt5LR/kJbHyq41zeSbi1adcCFzfVhBVapXxaSpDdOcqe/CHqbaXQdUdATe+tn0WSUH2MrBtXxKx9qrhjmFoTT8dhe1KutQc7ARGmud1W2WuZhMLVvplCTlnR3+SxHMY6FioV5uwqamcodhU9E5UHQZM4PsgqlZ0xuMI2kJgeadVOzc0t7eYlCS3psrFUFsXdVbbejsY1v+FoH0SjTbZ3eBpGAZPwrGaeJ6/skyU8c+g5PVTUl06n4T7hatxkIQ9oHXKxYwGMF0EeYgkj9FXhkPjyJEdF6RWtqDmRXYXAjETM+kKh1H2jquyh3rQd+7e4EREYIyCnmOksst0q0y0qVpeB4eNx+6AOTK5uHctIyHHPGPKEcx1VjO5YSyluLS4t5AMgn1iEBcb6rxtBMQXR6Dkn4/Za6CbB1678TEGWgYwAZ+Mo3TLsBzXH8LgD6IauBGVzZ05eRIALSZPHhEwAteRnFesWtPe0EEEESu2USDwFTOznbSnQ/ua7XANgB48XTqOfyVvte0FtWju69Mny3AH/ANTlTuNiszg1rSpqYK5ZVUzaqBmhKmlch63IW2zguQ2p3jaLC9xEAIutVDASV5v2o1TvXjxSASNsYHkfWVpyW1qjrPeVHuMjMieoTJ1/IwVUGU3FxIBgCSYkAcSfJEWd9Jg4T3HgmOfK1WV/GCVY9MugYjKpttSlw6fCtelUwBiff+anJqujcsWinBC8grWZZdV6B6PdHsTub/pIXrNq4qu9sNIBfTum8thlT1H4XfBMfI8lSIZ48Kla6QH1dvQdfNWKt2ZaxsjyUdOnsdMxJA/PhO2veRBV8cY5bVXo6e5rpbyjG2L3GXZTsUUVb0BKaYl9iMaW6JCIo6f1VgbSAGEM8wm02y8UliLc9krEwPGqanp8oem7BU9MrmdBlSfEHyVr0ftE3ZsdzwqgOFPdWdLuGuo1x9pc5re75A3EjiJBAPPHhRxtgZza006QLi4df+UV3SF0+gKbGMHDQB6n1KNaQo5Xd26cMfWaDbecIWtXbTMnCYuCrnaa4ewM7tgcXO6nAAzJ+YQGm1DXxkGBBwZBkR0Ak89FU7PTmU376oHi3OMS10umIPl1yEOy/qtkvq0mZENaBBGZyMjpj1XIvjVdFIF7mN3OLZEwcTJ5yBhU3leENY9u76rULcNeGCBJmI+6P0hQUXVGMcGy1r3Bro5MdCeYzx6plq9d5ZRqjvHNczc9pbim9pLXBzhwZDueMoB15SYQQ0k4cDJIB584keoQ1ZR3LA1WmJ4kRieBBUMkAOPIn46H4hHarrD6xDixoIECG7fnASxzC/7zoBE/nws1AXDfEZxOf4KMsRd3RIBDuQcH0Iwgp9FSJURRuKjPu1Ht/wC17h+hRtDX7tn3bir8u3f/AFKWtepA70RA9HbC9GO+/wBDP4LTu2F6f/0EezKf+1J3mfRRugdUNRvam9/2ou6zWtdVMAbfDALvV0cn2UHf+Jj3yW4Bg5xyJ6H1SznrhE0nw3xcdB+I/wAB6rWGlPS9pJeyQwiA0mT8nqFDVtS0BzeskRBwP66pZQuc4dEcA4j0T2lWt+5cTUea5bhjWHbM+YOcfuhobTzs1U3taXDPB9xhXa04C867FXO8vAbEEH0M8/p9V6LZmAFKzl0YcwzoKSv908HHB49FFScu6hwsbW3nL9YsmVt1RtVtU1Dua4YpOkRiYjPIVsLj+EyvNe3VrF5Un7xhwnO5pGI9RBEeisvYbX21mi3qYe0Qw/42gcH/ADBdOGW3DnjZeVilx6pjZ0OMrhtJsoxtQAYwnI3XeGpRVrbisv6xdgLq2oIg57pYjhTWIi8PCmpFYsXMubWNMPcxp4JAMeXX6LegnvLqs9p8DIpt4ExhpI88E/KxYteMTY85xbWqakFixRdKUtlee/8AUGqRVa0PwGDw5H3i6STx+ELaxPh2n5fxVenghw5GfNMtL1d9B76gDXPcBJd0j0GCsWK0ciwjtzNJ1KrbMc10yAYbJkzBE8yYVN8RMArFi1oxIysQYLv5qe4PmM4g9CPZYsU/p3NYkNDHcgmfjp9UI5qxYnhK00KRYsWBp7oXDWSsWLClYBIAEnj0B/crHMyZ5nK0sWat7BC20EZ45/msWIgtfYN/iq/+Ptmc/QL0S2csWKOfbs8X4mlBynJW1iB3nX/VPTpbTuB+EmmfY5b9QfzVAtrpzSHtMFpDges+axYqYdOXyz+T2TQr/wC0UGVogkQ70cMO+qnrOPmsWK7n+pbWhIlGhkLFiZnJesWLF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1926" name="AutoShape 6" descr="data:image/jpeg;base64,/9j/4AAQSkZJRgABAQAAAQABAAD/2wCEAAkGBxMSEhISEhIVFRUVFRUSFhUVFRUVFRYVFxUWFhUVFRUYHSggGBolHRUVITEhJSkrLi4uFx8zODMtNygtLisBCgoKDg0OGhAQGi0dHR0tLS0tLS0tLS0tLS0tLS0tLS0tLS0tLS0tLS0tLS0tLS0tLS0tLS0tLS0tLS0tLS0tLf/AABEIALcBEwMBIgACEQEDEQH/xAAbAAACAgMBAAAAAAAAAAAAAAAEBQMGAAECB//EADwQAAEDAwMBBwEGAwcFAQAAAAEAAhEDBCEFEjFBBhMiUWFxgaEUMkKRscHR4fAVI1JiotLxB3KCkrJE/8QAGQEAAwEBAQAAAAAAAAAAAAAAAQIDAAQF/8QAJREBAQACAgMAAgEFAQAAAAAAAAECESExAxJBMmEiExQjUYEE/9oADAMBAAIRAxEAPwCjinCzucEow01yWpqwYM4VipsDqUeiS93wnzGhtP4Qx+lzCaXaHcduGpjSdtep9FeIiE5dpG7xJ5OE3n3aW8c1w2mDKr9SqXZJlWLtpabHD3VbaFLK8rY9NhG0BhBBG0eEpoXag/geq4t68NPnIhcaiDKEysnZyslpVJatCp5pdaXkAKbdJJRpRlSoChd8FbAXJpFxwpZW2iuWjtbtyhdarBvCRUdUc0xxAj8l1UuC8yVTizUAV/aTziU70Oq5/KSU6IwrToJYOU+M5Cpb1sc8Kv6uxhGOVadYqMLVUTblzpAJCGV50bCbAUsIoVcKevaEAnaRGD7oRwS7sWmKMjcYCkdp5KltW5T2hTBCbGbHKyKg7dTOeFMLmU61KzHklB0o89FtWE25p0t0lomM/t+63Up4Vs7OaW3YzdzLh+YC51XSGhpA8ym9a3tLwowpZwpnUVLUty10KSPRKbQdjzwUPetlT1XLgtLgiFKe7WIs01tANLY6monMR7mKJ1NUpYH2YTmnYbqfKWFqZDUNtP1SzQZOLGqKToJ+VbbLU2vbAXld/eOc4xhWLsve4yeEcct3RLAfboy4T5qrECFYe1l2Hke6rqTLtWdNAI63aggmNvU4SGavrEbUoqtAwm99eYhVyu4k8oztOu6bZdATmjZjbKWWdGMprSr+GEaAapU2ke6I0ysCXe6BumkqKhLcpce9sIusPdK4bccKKs+SpLejKO2NKd1haGrFjsFBVKThgAn2UP2KoTJBR22j5+rOcYJwrt2XZT+z7zAPiP0XmdrSM5Vp0sPLNu47fL35Qw/Jll10sNs/aRJc2I9wqX3JlPxp5jJ+ENWt4T5Ta2F1AdG3hEUqxaUTSpHlc1LeUZC27D1LjdKJtm7gAhe5LT6I63IARnYXoc13dgEecx8Qha94X4UNarLoBUlGkJTE6L7u26qKjbym9Sj5oKi0hx8kNG3wWXenSuqNp4VYKlCRhQ/ZoRmPJbkqta1G4rSeVdPkkrEvqPsMcFwVM5QuRrRw8YQdwSQQj3DC0LB7hICWRsulWriEz0sQzHVS3GhVXcBdusH0WtJE+fohrRSXU535QsIq+dJMoUlJVY5RdHhCoqkMIDAF8/lLS7KcXFm49FH/AGJUiQCiSssqrYMrGXMLmy08kvDpBaJQ7AsUY10qOo7BRFKlhD1mZhAdImCUzsGjAQlK2ceAi7K3qF7WNaS5xgD1QoLXp1myBhSahQa0TC3R0+5pN31KcAETkFHa7SpQ1wIjxHnGIVPgfVErPAfhWnSHiAqtTpbn/KtenUYwhgNN2yThY+zlcUXwUe2ordtvQNlpAXD6KMqV1Ewytptga1DBS59N3A4Vpp24IQ9zaRK2m2TWtpmUzZaRldW7QAjWPBbCMgWlldh6Lq2otPKMczhQAAFEElG2Q9ywIwVwAk99d5KzOHUitLGVcLFmRuKicunuURckp4lcjKOqMYIJQFQ4Sp9u6o7a3nlLLpsosNTX6Y6pNquuNcIBSO6pFpLTyELUprXOhMYyrW3FaCiYFMElUbCNoYiUI1FThKMWbRaLTyrFVtWBmAF5za6q6meUdddo3ObhUmURynLvVHNY50DJwkQtIUT9QJdJyiKVzOFPO7GJg2EDVf403xtSitRLnwPNb4O9n+h1Kcgv+6MmOT6BGVXva/vKQDBPhnLoKm7NtobXUvE15aZfG6I6DyRumaDk1HuLsmHTkDI46I9Hwwoe4qXdYhk7x129fdaq6e9hh7HR5EH5IR+kau1ld1vSZAaCS7kkz1Pymju1XdXLaFamdroLHmCHA4x84Se8vLp/trrX0i1G3smSabjuIETMNPqt6eXETGOJ6K93tja1W+Ok0gjOBKrN12eYARa13MzPduOJ/wApKf25RvicEQFFVqlB2t09rzTriHDAPQ+qaMoyrSy9I2a7Dskoq3bCIpUFNVYAEdF26pvXdwyQPVLhXEpjTq7gEWL69OMoR11HCN1OqACOqrjqhcfDKF4aHjbieqFuqqCYXDlarVMcrbYTZuc8uA6CULVpEkz7KK3vXUzI64Uwu55RZ2xmFii+1hYizh7lG/Ci7xcuqSVOnEvOEJaXHd1N3oQpnuwg6GXZSztsukOoM3OL45Q32SQm9+0AJfRrQDIWsLMip1AtdlGWdm6o8MptLnEHA/Uk4AUdYl72hokkgADqTgBWzQ7M0WS7D3gbvQf4VPK6dHi8dzulTurV9J5p1Glrm8g/n05XTRIRvaK57yuTMwGtJ9R/ymlxYsp06Z6uhaTc2XOTHKwhZoVSpkYCPZ2ccGzyrjpFNm0eya21NpwqzCIWvHNU04sdMGFpjY6L2C90Jj8loVU1vssIJaYS3Adq1Y+M7VbuzfZJtSX1J2dBwXepPkkeg6RNSDPr7L1KwZDQB0EKcmlvFhvmu6dGjQbDKbR0wMn+KSazqkAthrN2IAG78gite1HuWk9Y+qRaTZ1HtNeC6o8SwnAZM5M9Sktd2OpNtWt05suZauhxy7Zlx48kyde0ahayvS2OaZZvbBafMSgX2urY21qWDIyf9ix+p3O8UdQpN2PG3vQ2QPIhw4P5JfbXcPefk/5eVjqO2UxIkf42+RUf9jNqiWVXtJjycPyIS/S7h1Go63fLmEbqbz+JvmnmmiJA4kx7dE8TsmirUtPa0t71jXwcOzHyOhXNGkCcDHSOnon+o0O8YR15CrWmFwLmOxBTy+tSywmWOhr6J4hDBjSS18/BhMqVztPj58/NJbqrNclvCr5Mv47jn8GEufrkBdQIcecHCIpXOyJTRtME5MYSy/ZgwjjlLOCeTC43mEuoXm97o4lG2FuAEBRsi58Ky2elkBGJgqtqDlAXVmYwrO2wPkuxpsptNtRHWbls0HRhXWppEIK4sg1DTbVA2j1itTbdqxH1b2U0VFgflCCottflStVMHvwgjW2rt9TCHFMkgdCUsoZdMubsmJ4UtLI9Cmdxp47sADz/AGVeoPc1xZ6p7x2nItujaXSgVS0OdI2+TY6+pk/RTa9cbKTnzB4HuUVYH+7aASYAEkzx+yrXbGs4PZTOAG7/AHJJH0hc1vtk9DH/AB+P9kIJJk88plVvXPDAfw8JcxFU8wquVctAcS0Sm3fmmfRKNGeGtErWs3sgiVX4je1qttVEZKXavqdNjS5xwMx5qiWurVA4t5hcXtwa5azdA5JPUSky8h8cNrD2TqGo6pUcI3OEDybGB9VebKsAqb2bjZI6kn4nH0ViZWgKO3XJqCdQ7pxG4B0GRIlS2l0wYVZvLlwcTKipXhQ2eRdWXTZUztrhBgg9CFUaV0fNMba/OAjchsibV9Fa5u5gIc0ECCYj2S3RtSIO13IMEKyW9aQketafseKrR7rSNM9TVP2VdwkJDqVLZU3DgoiwupARN60OaqaRuWi6/wDHSMcgSq9pNwS4zyCrWKY2pRQsGtc93mUuXWhx/L2ctr/33oQt3D4LgsoOHeFDajXiofYI+G8j/wCrnGGWj2gJBVsoW4AAhV3QDwrawYC6Z04Ef2YLn7OiyuCVmDOoYVb7QQxpKtL3KpdrXxTcfQogpzu0DRgnhYqPXfLifVYp+1NqGLDhbLoKHDlJSMkBTtWF0skBWO304Bu5V2k2HD0KtVC8BZHojgTyF97X24SVlRpqN/7h+qN1QbjIPCHsLcNqsectyCPdpA+pCN2GPC16bVEIrWeztO6ZuktqtbDHTjqdrh5T+qH0uwcRJwE4Lwwey5o9C6s0r2l9hmtAdXqbj1YzDfYu5P0XWsdkQfHaDI+9TLpn1YT19CmVzqXQGT5DP0Q9pf1w/FGpHnsdH6LXMP6PBCy6LRtIIIwQRBBHQg8JVc3pLirpr9Ftyze0RVZz0LgOWn1HT8lTq1i6Z9Cc+irM9uPPx3G8grqqGsPm5DU6x46kj6D+K6uqoJcCcAAiAMkcfGShqB/F/UygeL/oVTbSb7Ix92k2nVfAFO58pK6ILfVlRtKHDl01yAj6LoRlGqlbHIim5AT+1u+ExNQPEHqqxTqpla3CfEuTduzY8hFV6mELejhw+VIy4EKqCa3ZIyYUVWh4SRwue+RFCpI29EmVPiCt6AjjPmq5q9u4VHO6K33FMMbIVc1OuIyU3jhfPlxDvs2cBW5hwFRezd1hW6ncYXROnIPlRnCjZVWn1FmR1KiqnayXU3ADoVZqzko1CjvBCIPETYVJPh6laXq/9iN8liX0Nt5a0qWgYIKhYpafIUasZF05XVKs+cLlgwmunUmxlDHkM+ie8qPbwJlMNKoFxaXSAMlNadoxzkz1Ki1gpgDmT+n8013JaXDnKQ0sGyBHCLqWrD95oPukVhfmY49U8pjeMuPwoO1tr6dPDQ1vsAFFcauAonaUwnxVHn5A/QLHaVbRlp9y938Vuf8ARpr7SLU6rjV3j8Y6eYwf2S3tFUZSa2PvEEe0xn6Jl2icymxhp8B2QTMYPX1/ZUfVLk1STzMn6rYcbJ5tXX6LHukn3hT0rbc1zpgNMx5n+pUFAc+/9fqpK9YwGj2909/SWOt8rTpRlo9gjwxLuzQmm0+4+pT40klUgQUkTTtVLSpZTOjSELSDboo7uFgCZ1qCHNBCjEAcmdhWZHiElAdwtNpFrxPB/VaGmvp5XLS07eIShl2Mj4R1OpA9FH3YgxCeZJ5YhDVPQpjZPIj+KV1aYBEI22fEId1pOE2v3RFF7h+ELzq61AuMGV6Ffs306jT1aR9F5i+id4lUxc/l+Lj2cuIAVro3nqqXpTYGEbWvS1Wl1EKulK8HmpDdKi2+rmeU2oX88lNLsDuteKEXQKT3d+AFDQ1AI7Y++0LEp+2hYizyymp2DIUDFOw5C5q6DBnClpNrdGGPNas3AEE+auVreUgzMI4Y7L5KS6dp1adxCMu6jiWh34RCMrdoqTGkSEqbdd54xw7IW8nGOh8M3knpFMLO7IEThKnVIwsbVPRQdZ3cajAmVXrntQ04Bzwur8GoxzS7aNpJx0HSfVVp9Kn4NnzIzJ5HqjrjbTKe2lhuLgVaNRjgPEPqDIVdvoY9oAH3dx9AcBd1LqMDoC45jAxA8yUur1DMk5dk+3QISE8mUt4bDAx4aRw4g55GOPhCah94geePZTl0wT6EHz6T+i5NEvrMgc/1+qptLW1x7Psik31n9U9ZkJfbUNjWiMgfHwmNvgKW15Ggi6FRYxvoiabB5LRnAMrsMlStpt8lJ3YRZE6kMIe7peEx7oqo31ULpWAK14cB5QpWQAlLa+x7meR+nRGd+IW6He0UkuRlJqApO5PmmdsJCGPZsuI6cMO9j+i8/uXOa1hJBFUNfPUEYI9F6SKPhPsvIt5LR/kJbHyq41zeSbi1adcCFzfVhBVapXxaSpDdOcqe/CHqbaXQdUdATe+tn0WSUH2MrBtXxKx9qrhjmFoTT8dhe1KutQc7ARGmud1W2WuZhMLVvplCTlnR3+SxHMY6FioV5uwqamcodhU9E5UHQZM4PsgqlZ0xuMI2kJgeadVOzc0t7eYlCS3psrFUFsXdVbbejsY1v+FoH0SjTbZ3eBpGAZPwrGaeJ6/skyU8c+g5PVTUl06n4T7hatxkIQ9oHXKxYwGMF0EeYgkj9FXhkPjyJEdF6RWtqDmRXYXAjETM+kKh1H2jquyh3rQd+7e4EREYIyCnmOksst0q0y0qVpeB4eNx+6AOTK5uHctIyHHPGPKEcx1VjO5YSyluLS4t5AMgn1iEBcb6rxtBMQXR6Dkn4/Za6CbB1678TEGWgYwAZ+Mo3TLsBzXH8LgD6IauBGVzZ05eRIALSZPHhEwAteRnFesWtPe0EEEESu2USDwFTOznbSnQ/ua7XANgB48XTqOfyVvte0FtWju69Mny3AH/ANTlTuNiszg1rSpqYK5ZVUzaqBmhKmlch63IW2zguQ2p3jaLC9xEAIutVDASV5v2o1TvXjxSASNsYHkfWVpyW1qjrPeVHuMjMieoTJ1/IwVUGU3FxIBgCSYkAcSfJEWd9Jg4T3HgmOfK1WV/GCVY9MugYjKpttSlw6fCtelUwBiff+anJqujcsWinBC8grWZZdV6B6PdHsTub/pIXrNq4qu9sNIBfTum8thlT1H4XfBMfI8lSIZ48Kla6QH1dvQdfNWKt2ZaxsjyUdOnsdMxJA/PhO2veRBV8cY5bVXo6e5rpbyjG2L3GXZTsUUVb0BKaYl9iMaW6JCIo6f1VgbSAGEM8wm02y8UliLc9krEwPGqanp8oem7BU9MrmdBlSfEHyVr0ftE3ZsdzwqgOFPdWdLuGuo1x9pc5re75A3EjiJBAPPHhRxtgZza006QLi4df+UV3SF0+gKbGMHDQB6n1KNaQo5Xd26cMfWaDbecIWtXbTMnCYuCrnaa4ewM7tgcXO6nAAzJ+YQGm1DXxkGBBwZBkR0Ak89FU7PTmU376oHi3OMS10umIPl1yEOy/qtkvq0mZENaBBGZyMjpj1XIvjVdFIF7mN3OLZEwcTJ5yBhU3leENY9u76rULcNeGCBJmI+6P0hQUXVGMcGy1r3Bro5MdCeYzx6plq9d5ZRqjvHNczc9pbim9pLXBzhwZDueMoB15SYQQ0k4cDJIB584keoQ1ZR3LA1WmJ4kRieBBUMkAOPIn46H4hHarrD6xDixoIECG7fnASxzC/7zoBE/nws1AXDfEZxOf4KMsRd3RIBDuQcH0Iwgp9FSJURRuKjPu1Ht/wC17h+hRtDX7tn3bir8u3f/AFKWtepA70RA9HbC9GO+/wBDP4LTu2F6f/0EezKf+1J3mfRRugdUNRvam9/2ou6zWtdVMAbfDALvV0cn2UHf+Jj3yW4Bg5xyJ6H1SznrhE0nw3xcdB+I/wAB6rWGlPS9pJeyQwiA0mT8nqFDVtS0BzeskRBwP66pZQuc4dEcA4j0T2lWt+5cTUea5bhjWHbM+YOcfuhobTzs1U3taXDPB9xhXa04C867FXO8vAbEEH0M8/p9V6LZmAFKzl0YcwzoKSv908HHB49FFScu6hwsbW3nL9YsmVt1RtVtU1Dua4YpOkRiYjPIVsLj+EyvNe3VrF5Un7xhwnO5pGI9RBEeisvYbX21mi3qYe0Qw/42gcH/ADBdOGW3DnjZeVilx6pjZ0OMrhtJsoxtQAYwnI3XeGpRVrbisv6xdgLq2oIg57pYjhTWIi8PCmpFYsXMubWNMPcxp4JAMeXX6LegnvLqs9p8DIpt4ExhpI88E/KxYteMTY85xbWqakFixRdKUtlee/8AUGqRVa0PwGDw5H3i6STx+ELaxPh2n5fxVenghw5GfNMtL1d9B76gDXPcBJd0j0GCsWK0ciwjtzNJ1KrbMc10yAYbJkzBE8yYVN8RMArFi1oxIysQYLv5qe4PmM4g9CPZYsU/p3NYkNDHcgmfjp9UI5qxYnhK00KRYsWBp7oXDWSsWLClYBIAEnj0B/crHMyZ5nK0sWat7BC20EZ45/msWIgtfYN/iq/+Ptmc/QL0S2csWKOfbs8X4mlBynJW1iB3nX/VPTpbTuB+EmmfY5b9QfzVAtrpzSHtMFpDges+axYqYdOXyz+T2TQr/wC0UGVogkQ70cMO+qnrOPmsWK7n+pbWhIlGhkLFiZnJesWLF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1930" name="Picture 10" descr="http://thumbs.dreamstime.com/t/%CE%B5%CF%8D%CE%B8%CF%85%CE%BC%CE%B7-%CE%B3%CF%85%CE%BD%CE%B1%CE%AF%CE%BA%CE%B1-%CF%80%CE%BF%CF%85-%CE%BF%CE%BA%CE%B9%CE%BC%CE%AC%CE%B6%CE%B5%CE%B9-%CF%84%CE%B7%CE%BD-%CE%B5%CF%85%CF%86%CE%BF%CF%81%CE%AF%CE%B1-64843383.jpg"/>
          <p:cNvPicPr>
            <a:picLocks noChangeAspect="1" noChangeArrowheads="1"/>
          </p:cNvPicPr>
          <p:nvPr/>
        </p:nvPicPr>
        <p:blipFill>
          <a:blip r:embed="rId4"/>
          <a:srcRect/>
          <a:stretch>
            <a:fillRect/>
          </a:stretch>
        </p:blipFill>
        <p:spPr bwMode="auto">
          <a:xfrm>
            <a:off x="5288760" y="1921657"/>
            <a:ext cx="3786214" cy="3779189"/>
          </a:xfrm>
          <a:prstGeom prst="rect">
            <a:avLst/>
          </a:prstGeom>
          <a:noFill/>
        </p:spPr>
      </p:pic>
      <p:sp>
        <p:nvSpPr>
          <p:cNvPr id="10" name="TextBox 9"/>
          <p:cNvSpPr txBox="1"/>
          <p:nvPr/>
        </p:nvSpPr>
        <p:spPr>
          <a:xfrm>
            <a:off x="716728" y="850087"/>
            <a:ext cx="8143932" cy="1123384"/>
          </a:xfrm>
          <a:prstGeom prst="rect">
            <a:avLst/>
          </a:prstGeom>
          <a:noFill/>
        </p:spPr>
        <p:txBody>
          <a:bodyPr wrap="square" rtlCol="0">
            <a:spAutoFit/>
          </a:bodyPr>
          <a:lstStyle/>
          <a:p>
            <a:r>
              <a:rPr lang="el-GR" sz="4800" dirty="0" smtClean="0">
                <a:solidFill>
                  <a:schemeClr val="bg1"/>
                </a:solidFill>
                <a:latin typeface="Times New Roman" pitchFamily="18" charset="0"/>
                <a:cs typeface="Times New Roman" pitchFamily="18" charset="0"/>
              </a:rPr>
              <a:t>Εφορία					Ε</a:t>
            </a:r>
            <a:r>
              <a:rPr lang="el-GR" sz="4800" dirty="0" smtClean="0">
                <a:solidFill>
                  <a:srgbClr val="FFFF00"/>
                </a:solidFill>
                <a:latin typeface="Times New Roman" pitchFamily="18" charset="0"/>
                <a:cs typeface="Times New Roman" pitchFamily="18" charset="0"/>
              </a:rPr>
              <a:t>υ</a:t>
            </a:r>
            <a:r>
              <a:rPr lang="el-GR" sz="4800" dirty="0" smtClean="0">
                <a:solidFill>
                  <a:schemeClr val="bg1"/>
                </a:solidFill>
                <a:latin typeface="Times New Roman" pitchFamily="18" charset="0"/>
                <a:cs typeface="Times New Roman" pitchFamily="18" charset="0"/>
              </a:rPr>
              <a:t>φορία  </a:t>
            </a:r>
            <a:r>
              <a:rPr lang="el-GR" dirty="0" smtClean="0"/>
              <a:t>								</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ree-designs.com/wp-content/uploads/2014/03/green-blank-blackboard.jpg"/>
          <p:cNvPicPr>
            <a:picLocks noChangeAspect="1" noChangeArrowheads="1"/>
          </p:cNvPicPr>
          <p:nvPr/>
        </p:nvPicPr>
        <p:blipFill>
          <a:blip r:embed="rId2"/>
          <a:srcRect/>
          <a:stretch>
            <a:fillRect/>
          </a:stretch>
        </p:blipFill>
        <p:spPr bwMode="auto">
          <a:xfrm>
            <a:off x="0" y="-2"/>
            <a:ext cx="9548871" cy="7272339"/>
          </a:xfrm>
          <a:prstGeom prst="rect">
            <a:avLst/>
          </a:prstGeom>
          <a:noFill/>
        </p:spPr>
      </p:pic>
      <p:sp>
        <p:nvSpPr>
          <p:cNvPr id="10" name="Content Placeholder 2"/>
          <p:cNvSpPr>
            <a:spLocks noGrp="1"/>
          </p:cNvSpPr>
          <p:nvPr>
            <p:ph idx="1"/>
          </p:nvPr>
        </p:nvSpPr>
        <p:spPr>
          <a:xfrm>
            <a:off x="478870" y="492897"/>
            <a:ext cx="8619649" cy="6003389"/>
          </a:xfrm>
        </p:spPr>
        <p:txBody>
          <a:bodyPr>
            <a:noAutofit/>
          </a:bodyPr>
          <a:lstStyle/>
          <a:p>
            <a:pPr algn="ctr">
              <a:buNone/>
            </a:pPr>
            <a:r>
              <a:rPr lang="el-GR" sz="3200" b="1" u="sng" dirty="0" smtClean="0">
                <a:solidFill>
                  <a:srgbClr val="FFFF00"/>
                </a:solidFill>
                <a:latin typeface="Times New Roman" pitchFamily="18" charset="0"/>
                <a:cs typeface="Times New Roman" pitchFamily="18" charset="0"/>
              </a:rPr>
              <a:t>Συζήτηση </a:t>
            </a:r>
          </a:p>
          <a:p>
            <a:pPr algn="ctr">
              <a:buNone/>
            </a:pPr>
            <a:r>
              <a:rPr lang="el-GR" sz="3200" b="1" dirty="0" smtClean="0">
                <a:solidFill>
                  <a:schemeClr val="bg1"/>
                </a:solidFill>
                <a:latin typeface="Times New Roman" pitchFamily="18" charset="0"/>
                <a:cs typeface="Times New Roman" pitchFamily="18" charset="0"/>
              </a:rPr>
              <a:t>Οι γλωσσικοί κανόνες επιτελούν την εξής λειτουργία: </a:t>
            </a:r>
          </a:p>
          <a:p>
            <a:pPr>
              <a:buNone/>
            </a:pPr>
            <a:r>
              <a:rPr lang="el-GR" sz="3200" b="1" dirty="0" smtClean="0">
                <a:solidFill>
                  <a:schemeClr val="bg1"/>
                </a:solidFill>
                <a:latin typeface="Times New Roman" pitchFamily="18" charset="0"/>
                <a:cs typeface="Times New Roman" pitchFamily="18" charset="0"/>
              </a:rPr>
              <a:t>Επιτρέπουν ορισμένες πράξεις και </a:t>
            </a:r>
            <a:r>
              <a:rPr lang="el-GR" sz="3200" b="1" dirty="0" smtClean="0">
                <a:solidFill>
                  <a:schemeClr val="bg1"/>
                </a:solidFill>
                <a:latin typeface="Times New Roman" pitchFamily="18" charset="0"/>
                <a:cs typeface="Times New Roman" pitchFamily="18" charset="0"/>
              </a:rPr>
              <a:t>απαγορεύουν </a:t>
            </a:r>
            <a:r>
              <a:rPr lang="el-GR" sz="3200" b="1" dirty="0" smtClean="0">
                <a:solidFill>
                  <a:schemeClr val="bg1"/>
                </a:solidFill>
                <a:latin typeface="Times New Roman" pitchFamily="18" charset="0"/>
                <a:cs typeface="Times New Roman" pitchFamily="18" charset="0"/>
              </a:rPr>
              <a:t>άλλες. </a:t>
            </a:r>
          </a:p>
          <a:p>
            <a:r>
              <a:rPr lang="el-GR" sz="3200" b="1" dirty="0" smtClean="0">
                <a:solidFill>
                  <a:schemeClr val="bg1"/>
                </a:solidFill>
                <a:latin typeface="Times New Roman" pitchFamily="18" charset="0"/>
                <a:cs typeface="Times New Roman" pitchFamily="18" charset="0"/>
              </a:rPr>
              <a:t>Οι κανόνες χαρακτηρίζονται από εκείνες τις πράξεις που τελούνται σύμφωνα με αυτούς.</a:t>
            </a:r>
          </a:p>
          <a:p>
            <a:endParaRPr lang="el-GR" sz="3200" b="1" dirty="0" smtClean="0">
              <a:solidFill>
                <a:schemeClr val="bg1"/>
              </a:solidFill>
              <a:latin typeface="Times New Roman" pitchFamily="18" charset="0"/>
              <a:cs typeface="Times New Roman" pitchFamily="18" charset="0"/>
            </a:endParaRPr>
          </a:p>
          <a:p>
            <a:r>
              <a:rPr lang="el-GR" sz="3200" b="1" dirty="0" smtClean="0">
                <a:solidFill>
                  <a:schemeClr val="bg1"/>
                </a:solidFill>
                <a:latin typeface="Times New Roman" pitchFamily="18" charset="0"/>
                <a:cs typeface="Times New Roman" pitchFamily="18" charset="0"/>
              </a:rPr>
              <a:t>Το ερώτημα τι είναι κανόνας </a:t>
            </a:r>
            <a:r>
              <a:rPr lang="el-GR" sz="3200" b="1" dirty="0" smtClean="0">
                <a:solidFill>
                  <a:schemeClr val="bg1"/>
                </a:solidFill>
                <a:latin typeface="Times New Roman" pitchFamily="18" charset="0"/>
                <a:cs typeface="Times New Roman" pitchFamily="18" charset="0"/>
                <a:sym typeface="Wingdings" pitchFamily="2" charset="2"/>
              </a:rPr>
              <a:t>  Ποιό είναι το γνώρισμα του ν’ ακολουθούμε </a:t>
            </a:r>
            <a:r>
              <a:rPr lang="el-GR" sz="3200" b="1" dirty="0" smtClean="0">
                <a:solidFill>
                  <a:schemeClr val="bg1"/>
                </a:solidFill>
                <a:latin typeface="Times New Roman" pitchFamily="18" charset="0"/>
                <a:cs typeface="Times New Roman" pitchFamily="18" charset="0"/>
                <a:sym typeface="Wingdings" pitchFamily="2" charset="2"/>
              </a:rPr>
              <a:t>έναν </a:t>
            </a:r>
            <a:r>
              <a:rPr lang="el-GR" sz="3200" b="1" dirty="0" smtClean="0">
                <a:solidFill>
                  <a:schemeClr val="bg1"/>
                </a:solidFill>
                <a:latin typeface="Times New Roman" pitchFamily="18" charset="0"/>
                <a:cs typeface="Times New Roman" pitchFamily="18" charset="0"/>
                <a:sym typeface="Wingdings" pitchFamily="2" charset="2"/>
              </a:rPr>
              <a:t>κανόνα και πώς συμβαίνει να ακολουθούμε έναν κανόνα;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http://free-designs.com/wp-content/uploads/2014/03/green-blank-blackboard.jpg"/>
          <p:cNvPicPr>
            <a:picLocks noChangeAspect="1" noChangeArrowheads="1"/>
          </p:cNvPicPr>
          <p:nvPr/>
        </p:nvPicPr>
        <p:blipFill>
          <a:blip r:embed="rId2"/>
          <a:srcRect/>
          <a:stretch>
            <a:fillRect/>
          </a:stretch>
        </p:blipFill>
        <p:spPr bwMode="auto">
          <a:xfrm>
            <a:off x="28517" y="0"/>
            <a:ext cx="9548871" cy="7272338"/>
          </a:xfrm>
          <a:prstGeom prst="rect">
            <a:avLst/>
          </a:prstGeom>
          <a:noFill/>
        </p:spPr>
      </p:pic>
      <p:pic>
        <p:nvPicPr>
          <p:cNvPr id="80899" name="Picture 3" descr="http://www.athensmagazine.gr/photos/articles/thumbs_large/a406f1a05dcf639177720b7e972ac679.jpg"/>
          <p:cNvPicPr>
            <a:picLocks noChangeAspect="1" noChangeArrowheads="1"/>
          </p:cNvPicPr>
          <p:nvPr/>
        </p:nvPicPr>
        <p:blipFill>
          <a:blip r:embed="rId3"/>
          <a:srcRect/>
          <a:stretch>
            <a:fillRect/>
          </a:stretch>
        </p:blipFill>
        <p:spPr bwMode="auto">
          <a:xfrm>
            <a:off x="2431240" y="1921657"/>
            <a:ext cx="4853388" cy="3286148"/>
          </a:xfrm>
          <a:prstGeom prst="rect">
            <a:avLst/>
          </a:prstGeom>
          <a:noFill/>
        </p:spPr>
      </p:pic>
      <p:sp>
        <p:nvSpPr>
          <p:cNvPr id="7" name="TextBox 6"/>
          <p:cNvSpPr txBox="1"/>
          <p:nvPr/>
        </p:nvSpPr>
        <p:spPr>
          <a:xfrm>
            <a:off x="788166" y="5136367"/>
            <a:ext cx="7643866" cy="1384995"/>
          </a:xfrm>
          <a:prstGeom prst="rect">
            <a:avLst/>
          </a:prstGeom>
          <a:noFill/>
        </p:spPr>
        <p:txBody>
          <a:bodyPr wrap="square" rtlCol="0">
            <a:spAutoFit/>
          </a:bodyPr>
          <a:lstStyle/>
          <a:p>
            <a:pPr algn="ctr"/>
            <a:r>
              <a:rPr lang="el-GR" sz="2800" b="1" dirty="0" smtClean="0">
                <a:solidFill>
                  <a:schemeClr val="bg1"/>
                </a:solidFill>
                <a:latin typeface="Times New Roman" pitchFamily="18" charset="0"/>
                <a:cs typeface="Times New Roman" pitchFamily="18" charset="0"/>
              </a:rPr>
              <a:t>ΕΥΧΑΡΙΣΤΩ </a:t>
            </a:r>
          </a:p>
          <a:p>
            <a:pPr algn="ctr"/>
            <a:endParaRPr lang="el-GR" sz="2800" b="1" dirty="0" smtClean="0">
              <a:solidFill>
                <a:schemeClr val="bg1"/>
              </a:solidFill>
              <a:latin typeface="Times New Roman" pitchFamily="18" charset="0"/>
              <a:cs typeface="Times New Roman" pitchFamily="18" charset="0"/>
            </a:endParaRPr>
          </a:p>
          <a:p>
            <a:pPr algn="ctr"/>
            <a:r>
              <a:rPr lang="el-GR" sz="2800" b="1" dirty="0" smtClean="0">
                <a:solidFill>
                  <a:schemeClr val="bg1"/>
                </a:solidFill>
                <a:latin typeface="Times New Roman" pitchFamily="18" charset="0"/>
                <a:cs typeface="Times New Roman" pitchFamily="18" charset="0"/>
              </a:rPr>
              <a:t>ΧΡΥΣΑΝΘΟΥ ΙΦΙΓΕΝΕΙΑ </a:t>
            </a:r>
            <a:endParaRPr lang="en-GB" sz="2800" b="1" dirty="0">
              <a:solidFill>
                <a:schemeClr val="bg1"/>
              </a:solidFill>
              <a:latin typeface="Times New Roman" pitchFamily="18" charset="0"/>
              <a:cs typeface="Times New Roman" pitchFamily="18"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852" y="421459"/>
            <a:ext cx="3357586" cy="137607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3"/>
          <a:srcRect/>
          <a:stretch>
            <a:fillRect/>
          </a:stretch>
        </p:blipFill>
        <p:spPr bwMode="auto">
          <a:xfrm>
            <a:off x="28518" y="0"/>
            <a:ext cx="9548871" cy="7272338"/>
          </a:xfrm>
          <a:prstGeom prst="rect">
            <a:avLst/>
          </a:prstGeom>
          <a:noFill/>
        </p:spPr>
      </p:pic>
      <p:sp>
        <p:nvSpPr>
          <p:cNvPr id="7" name="Title 6"/>
          <p:cNvSpPr>
            <a:spLocks noGrp="1"/>
          </p:cNvSpPr>
          <p:nvPr>
            <p:ph type="title"/>
          </p:nvPr>
        </p:nvSpPr>
        <p:spPr>
          <a:xfrm>
            <a:off x="684238" y="899865"/>
            <a:ext cx="8619649" cy="5256584"/>
          </a:xfrm>
        </p:spPr>
        <p:txBody>
          <a:bodyPr>
            <a:normAutofit fontScale="90000"/>
          </a:bodyPr>
          <a:lstStyle/>
          <a:p>
            <a:pPr algn="l"/>
            <a:r>
              <a:rPr lang="el-GR" sz="4200" b="1" dirty="0" smtClean="0">
                <a:solidFill>
                  <a:srgbClr val="FFFF00"/>
                </a:solidFill>
                <a:latin typeface="Times New Roman" pitchFamily="18" charset="0"/>
                <a:cs typeface="Times New Roman" pitchFamily="18" charset="0"/>
              </a:rPr>
              <a:t>Πολύς</a:t>
            </a:r>
            <a:r>
              <a:rPr lang="el-GR" sz="4200" b="1" dirty="0" smtClean="0">
                <a:solidFill>
                  <a:schemeClr val="bg1"/>
                </a:solidFill>
                <a:latin typeface="Times New Roman" pitchFamily="18" charset="0"/>
                <a:cs typeface="Times New Roman" pitchFamily="18" charset="0"/>
              </a:rPr>
              <a:t> κόπος (αρσενικό)</a:t>
            </a:r>
            <a:br>
              <a:rPr lang="el-GR" sz="4200" b="1" dirty="0" smtClean="0">
                <a:solidFill>
                  <a:schemeClr val="bg1"/>
                </a:solidFill>
                <a:latin typeface="Times New Roman" pitchFamily="18" charset="0"/>
                <a:cs typeface="Times New Roman" pitchFamily="18" charset="0"/>
              </a:rPr>
            </a:br>
            <a:r>
              <a:rPr lang="el-GR" sz="4200" b="1" dirty="0" smtClean="0">
                <a:solidFill>
                  <a:srgbClr val="FFFF00"/>
                </a:solidFill>
                <a:latin typeface="Times New Roman" pitchFamily="18" charset="0"/>
                <a:cs typeface="Times New Roman" pitchFamily="18" charset="0"/>
              </a:rPr>
              <a:t>Πολλή</a:t>
            </a:r>
            <a:r>
              <a:rPr lang="el-GR" sz="4200" b="1" dirty="0" smtClean="0">
                <a:solidFill>
                  <a:schemeClr val="bg1"/>
                </a:solidFill>
                <a:latin typeface="Times New Roman" pitchFamily="18" charset="0"/>
                <a:cs typeface="Times New Roman" pitchFamily="18" charset="0"/>
              </a:rPr>
              <a:t> βροχή (θηλυκό)</a:t>
            </a:r>
            <a:br>
              <a:rPr lang="el-GR" sz="4200" b="1" dirty="0" smtClean="0">
                <a:solidFill>
                  <a:schemeClr val="bg1"/>
                </a:solidFill>
                <a:latin typeface="Times New Roman" pitchFamily="18" charset="0"/>
                <a:cs typeface="Times New Roman" pitchFamily="18" charset="0"/>
              </a:rPr>
            </a:br>
            <a:r>
              <a:rPr lang="el-GR" sz="4200" b="1" dirty="0" smtClean="0">
                <a:solidFill>
                  <a:srgbClr val="FFFF00"/>
                </a:solidFill>
                <a:latin typeface="Times New Roman" pitchFamily="18" charset="0"/>
                <a:cs typeface="Times New Roman" pitchFamily="18" charset="0"/>
              </a:rPr>
              <a:t>Πολύ</a:t>
            </a:r>
            <a:r>
              <a:rPr lang="el-GR" sz="4200" b="1" dirty="0" smtClean="0">
                <a:solidFill>
                  <a:schemeClr val="bg1"/>
                </a:solidFill>
                <a:latin typeface="Times New Roman" pitchFamily="18" charset="0"/>
                <a:cs typeface="Times New Roman" pitchFamily="18" charset="0"/>
              </a:rPr>
              <a:t> κρύο (ουδέτερο)</a:t>
            </a:r>
            <a:br>
              <a:rPr lang="el-GR" sz="4200" b="1" dirty="0" smtClean="0">
                <a:solidFill>
                  <a:schemeClr val="bg1"/>
                </a:solidFill>
                <a:latin typeface="Times New Roman" pitchFamily="18" charset="0"/>
                <a:cs typeface="Times New Roman" pitchFamily="18" charset="0"/>
              </a:rPr>
            </a:br>
            <a:r>
              <a:rPr lang="el-GR" sz="4200" b="1" dirty="0" smtClean="0">
                <a:solidFill>
                  <a:schemeClr val="bg1"/>
                </a:solidFill>
                <a:latin typeface="Times New Roman" pitchFamily="18" charset="0"/>
                <a:cs typeface="Times New Roman" pitchFamily="18" charset="0"/>
              </a:rPr>
              <a:t/>
            </a:r>
            <a:br>
              <a:rPr lang="el-GR" sz="4200" b="1" dirty="0" smtClean="0">
                <a:solidFill>
                  <a:schemeClr val="bg1"/>
                </a:solidFill>
                <a:latin typeface="Times New Roman" pitchFamily="18" charset="0"/>
                <a:cs typeface="Times New Roman" pitchFamily="18" charset="0"/>
              </a:rPr>
            </a:br>
            <a:r>
              <a:rPr lang="el-GR" sz="4200" b="1" dirty="0" smtClean="0">
                <a:solidFill>
                  <a:schemeClr val="bg1"/>
                </a:solidFill>
                <a:latin typeface="Times New Roman" pitchFamily="18" charset="0"/>
                <a:cs typeface="Times New Roman" pitchFamily="18" charset="0"/>
              </a:rPr>
              <a:t/>
            </a:r>
            <a:br>
              <a:rPr lang="el-GR" sz="4200" b="1" dirty="0" smtClean="0">
                <a:solidFill>
                  <a:schemeClr val="bg1"/>
                </a:solidFill>
                <a:latin typeface="Times New Roman" pitchFamily="18" charset="0"/>
                <a:cs typeface="Times New Roman" pitchFamily="18" charset="0"/>
              </a:rPr>
            </a:br>
            <a:r>
              <a:rPr lang="el-GR" sz="4200" b="1" dirty="0">
                <a:solidFill>
                  <a:schemeClr val="bg1"/>
                </a:solidFill>
                <a:latin typeface="Times New Roman" pitchFamily="18" charset="0"/>
                <a:cs typeface="Times New Roman" pitchFamily="18" charset="0"/>
              </a:rPr>
              <a:t/>
            </a:r>
            <a:br>
              <a:rPr lang="el-GR" sz="4200" b="1" dirty="0">
                <a:solidFill>
                  <a:schemeClr val="bg1"/>
                </a:solidFill>
                <a:latin typeface="Times New Roman" pitchFamily="18" charset="0"/>
                <a:cs typeface="Times New Roman" pitchFamily="18" charset="0"/>
              </a:rPr>
            </a:br>
            <a:r>
              <a:rPr lang="el-GR" sz="4200" b="1" dirty="0" smtClean="0">
                <a:solidFill>
                  <a:schemeClr val="bg1"/>
                </a:solidFill>
                <a:latin typeface="Times New Roman" pitchFamily="18" charset="0"/>
                <a:cs typeface="Times New Roman" pitchFamily="18" charset="0"/>
              </a:rPr>
              <a:t>Σε εκτιμώ </a:t>
            </a:r>
            <a:r>
              <a:rPr lang="el-GR" sz="4200" b="1" dirty="0" smtClean="0">
                <a:solidFill>
                  <a:srgbClr val="FFFF00"/>
                </a:solidFill>
                <a:latin typeface="Times New Roman" pitchFamily="18" charset="0"/>
                <a:cs typeface="Times New Roman" pitchFamily="18" charset="0"/>
              </a:rPr>
              <a:t>πολύ</a:t>
            </a:r>
            <a:r>
              <a:rPr lang="el-GR" sz="4200" b="1" dirty="0" smtClean="0">
                <a:solidFill>
                  <a:schemeClr val="bg1"/>
                </a:solidFill>
                <a:latin typeface="Times New Roman" pitchFamily="18" charset="0"/>
                <a:cs typeface="Times New Roman" pitchFamily="18" charset="0"/>
              </a:rPr>
              <a:t> </a:t>
            </a:r>
            <a:r>
              <a:rPr lang="el-GR" sz="4200" dirty="0">
                <a:solidFill>
                  <a:schemeClr val="bg1"/>
                </a:solidFill>
                <a:latin typeface="Times New Roman" pitchFamily="18" charset="0"/>
                <a:cs typeface="Times New Roman" pitchFamily="18" charset="0"/>
              </a:rPr>
              <a:t/>
            </a:r>
            <a:br>
              <a:rPr lang="el-GR" sz="4200" dirty="0">
                <a:solidFill>
                  <a:schemeClr val="bg1"/>
                </a:solidFill>
                <a:latin typeface="Times New Roman" pitchFamily="18" charset="0"/>
                <a:cs typeface="Times New Roman" pitchFamily="18" charset="0"/>
              </a:rPr>
            </a:br>
            <a:r>
              <a:rPr lang="el-GR" sz="4200" dirty="0" smtClean="0">
                <a:solidFill>
                  <a:schemeClr val="bg1"/>
                </a:solidFill>
                <a:latin typeface="Times New Roman" pitchFamily="18" charset="0"/>
                <a:cs typeface="Times New Roman" pitchFamily="18" charset="0"/>
              </a:rPr>
              <a:t/>
            </a:r>
            <a:br>
              <a:rPr lang="el-GR" sz="4200" dirty="0" smtClean="0">
                <a:solidFill>
                  <a:schemeClr val="bg1"/>
                </a:solidFill>
                <a:latin typeface="Times New Roman" pitchFamily="18" charset="0"/>
                <a:cs typeface="Times New Roman" pitchFamily="18" charset="0"/>
              </a:rPr>
            </a:br>
            <a:endParaRPr lang="en-GB" sz="4200" dirty="0">
              <a:solidFill>
                <a:schemeClr val="bg1"/>
              </a:solidFill>
              <a:latin typeface="Times New Roman" pitchFamily="18" charset="0"/>
              <a:cs typeface="Times New Roman" pitchFamily="18" charset="0"/>
            </a:endParaRPr>
          </a:p>
        </p:txBody>
      </p:sp>
      <p:sp>
        <p:nvSpPr>
          <p:cNvPr id="8" name="Right Brace 7"/>
          <p:cNvSpPr/>
          <p:nvPr/>
        </p:nvSpPr>
        <p:spPr>
          <a:xfrm>
            <a:off x="5248476" y="878569"/>
            <a:ext cx="1060557" cy="1973587"/>
          </a:xfrm>
          <a:prstGeom prst="rightBrace">
            <a:avLst/>
          </a:prstGeom>
        </p:spPr>
        <p:style>
          <a:lnRef idx="1">
            <a:schemeClr val="dk1"/>
          </a:lnRef>
          <a:fillRef idx="0">
            <a:schemeClr val="dk1"/>
          </a:fillRef>
          <a:effectRef idx="0">
            <a:schemeClr val="dk1"/>
          </a:effectRef>
          <a:fontRef idx="minor">
            <a:schemeClr val="tx1"/>
          </a:fontRef>
        </p:style>
        <p:txBody>
          <a:bodyPr lIns="96277" tIns="48139" rIns="96277" bIns="48139" rtlCol="0" anchor="ctr"/>
          <a:lstStyle/>
          <a:p>
            <a:pPr algn="ctr"/>
            <a:endParaRPr lang="en-GB"/>
          </a:p>
        </p:txBody>
      </p:sp>
      <p:sp>
        <p:nvSpPr>
          <p:cNvPr id="9" name="TextBox 8"/>
          <p:cNvSpPr txBox="1"/>
          <p:nvPr/>
        </p:nvSpPr>
        <p:spPr>
          <a:xfrm>
            <a:off x="5542053" y="3730725"/>
            <a:ext cx="3312368" cy="2020822"/>
          </a:xfrm>
          <a:prstGeom prst="rect">
            <a:avLst/>
          </a:prstGeom>
          <a:noFill/>
        </p:spPr>
        <p:txBody>
          <a:bodyPr wrap="square" lIns="96277" tIns="48139" rIns="96277" bIns="48139" rtlCol="0">
            <a:spAutoFit/>
          </a:bodyPr>
          <a:lstStyle/>
          <a:p>
            <a:r>
              <a:rPr lang="el-GR" sz="2500" dirty="0" smtClean="0">
                <a:solidFill>
                  <a:schemeClr val="bg1"/>
                </a:solidFill>
                <a:latin typeface="Times New Roman" pitchFamily="18" charset="0"/>
                <a:cs typeface="Times New Roman" pitchFamily="18" charset="0"/>
              </a:rPr>
              <a:t>*Επίρρημα</a:t>
            </a:r>
          </a:p>
          <a:p>
            <a:r>
              <a:rPr lang="el-GR" sz="2500" dirty="0" smtClean="0">
                <a:solidFill>
                  <a:schemeClr val="bg1"/>
                </a:solidFill>
                <a:latin typeface="Times New Roman" pitchFamily="18" charset="0"/>
                <a:cs typeface="Times New Roman" pitchFamily="18" charset="0"/>
              </a:rPr>
              <a:t>*Δεν κλίνεται 	                                            </a:t>
            </a:r>
          </a:p>
          <a:p>
            <a:r>
              <a:rPr lang="el-GR" sz="2500" dirty="0" smtClean="0">
                <a:solidFill>
                  <a:schemeClr val="bg1"/>
                </a:solidFill>
                <a:latin typeface="Times New Roman" pitchFamily="18" charset="0"/>
                <a:cs typeface="Times New Roman" pitchFamily="18" charset="0"/>
              </a:rPr>
              <a:t>*Συνοδεύει: Ουσιαστικά, ρήματα, μετοχές κ.α.</a:t>
            </a:r>
          </a:p>
        </p:txBody>
      </p:sp>
      <p:sp>
        <p:nvSpPr>
          <p:cNvPr id="10" name="TextBox 9"/>
          <p:cNvSpPr txBox="1"/>
          <p:nvPr/>
        </p:nvSpPr>
        <p:spPr>
          <a:xfrm>
            <a:off x="6309033" y="1047311"/>
            <a:ext cx="2871936" cy="1636101"/>
          </a:xfrm>
          <a:prstGeom prst="rect">
            <a:avLst/>
          </a:prstGeom>
          <a:noFill/>
        </p:spPr>
        <p:txBody>
          <a:bodyPr wrap="square" lIns="96277" tIns="48139" rIns="96277" bIns="48139" rtlCol="0">
            <a:spAutoFit/>
          </a:bodyPr>
          <a:lstStyle/>
          <a:p>
            <a:r>
              <a:rPr lang="el-GR" sz="2500" dirty="0" smtClean="0">
                <a:solidFill>
                  <a:schemeClr val="bg1"/>
                </a:solidFill>
                <a:latin typeface="Times New Roman" pitchFamily="18" charset="0"/>
                <a:cs typeface="Times New Roman" pitchFamily="18" charset="0"/>
              </a:rPr>
              <a:t>*Επίθετα </a:t>
            </a:r>
          </a:p>
          <a:p>
            <a:r>
              <a:rPr lang="el-GR" sz="2500" dirty="0" smtClean="0">
                <a:solidFill>
                  <a:schemeClr val="bg1"/>
                </a:solidFill>
                <a:latin typeface="Times New Roman" pitchFamily="18" charset="0"/>
                <a:cs typeface="Times New Roman" pitchFamily="18" charset="0"/>
              </a:rPr>
              <a:t>*Κλίνονται</a:t>
            </a:r>
          </a:p>
          <a:p>
            <a:r>
              <a:rPr lang="el-GR" sz="2500" dirty="0" smtClean="0">
                <a:solidFill>
                  <a:schemeClr val="bg1"/>
                </a:solidFill>
                <a:latin typeface="Times New Roman" pitchFamily="18" charset="0"/>
                <a:cs typeface="Times New Roman" pitchFamily="18" charset="0"/>
              </a:rPr>
              <a:t>*Χαρακτηρίζουν ουσιαστικά</a:t>
            </a:r>
          </a:p>
        </p:txBody>
      </p:sp>
      <p:sp>
        <p:nvSpPr>
          <p:cNvPr id="11" name="Right Brace 10"/>
          <p:cNvSpPr/>
          <p:nvPr/>
        </p:nvSpPr>
        <p:spPr>
          <a:xfrm>
            <a:off x="4032030" y="3646857"/>
            <a:ext cx="1060557" cy="1973587"/>
          </a:xfrm>
          <a:prstGeom prst="rightBrace">
            <a:avLst/>
          </a:prstGeom>
        </p:spPr>
        <p:style>
          <a:lnRef idx="1">
            <a:schemeClr val="dk1"/>
          </a:lnRef>
          <a:fillRef idx="0">
            <a:schemeClr val="dk1"/>
          </a:fillRef>
          <a:effectRef idx="0">
            <a:schemeClr val="dk1"/>
          </a:effectRef>
          <a:fontRef idx="minor">
            <a:schemeClr val="tx1"/>
          </a:fontRef>
        </p:style>
        <p:txBody>
          <a:bodyPr lIns="96277" tIns="48139" rIns="96277" bIns="48139" rtlCol="0" anchor="ctr"/>
          <a:lstStyle/>
          <a:p>
            <a:pPr algn="ctr"/>
            <a:endParaRPr lang="en-GB"/>
          </a:p>
        </p:txBody>
      </p:sp>
    </p:spTree>
    <p:extLst>
      <p:ext uri="{BB962C8B-B14F-4D97-AF65-F5344CB8AC3E}">
        <p14:creationId xmlns:p14="http://schemas.microsoft.com/office/powerpoint/2010/main" val="324355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2"/>
          <a:srcRect/>
          <a:stretch>
            <a:fillRect/>
          </a:stretch>
        </p:blipFill>
        <p:spPr bwMode="auto">
          <a:xfrm>
            <a:off x="0" y="0"/>
            <a:ext cx="9548871" cy="7272338"/>
          </a:xfrm>
          <a:prstGeom prst="rect">
            <a:avLst/>
          </a:prstGeom>
          <a:noFill/>
        </p:spPr>
      </p:pic>
      <p:sp>
        <p:nvSpPr>
          <p:cNvPr id="6" name="Rectangle 5"/>
          <p:cNvSpPr/>
          <p:nvPr/>
        </p:nvSpPr>
        <p:spPr>
          <a:xfrm>
            <a:off x="374086" y="1287794"/>
            <a:ext cx="8829216" cy="1774600"/>
          </a:xfrm>
          <a:prstGeom prst="rect">
            <a:avLst/>
          </a:prstGeom>
        </p:spPr>
        <p:txBody>
          <a:bodyPr wrap="square" lIns="96277" tIns="48139" rIns="96277" bIns="48139">
            <a:spAutoFit/>
          </a:bodyPr>
          <a:lstStyle/>
          <a:p>
            <a:endParaRPr lang="el-GR" sz="2100" dirty="0">
              <a:solidFill>
                <a:schemeClr val="bg1"/>
              </a:solidFill>
              <a:latin typeface="Times New Roman" pitchFamily="18" charset="0"/>
              <a:cs typeface="Times New Roman" pitchFamily="18" charset="0"/>
            </a:endParaRPr>
          </a:p>
          <a:p>
            <a:r>
              <a:rPr lang="el-GR" sz="2100" dirty="0" smtClean="0">
                <a:solidFill>
                  <a:schemeClr val="bg1"/>
                </a:solidFill>
                <a:latin typeface="Times New Roman" pitchFamily="18" charset="0"/>
                <a:cs typeface="Times New Roman" pitchFamily="18" charset="0"/>
              </a:rPr>
              <a:t>.</a:t>
            </a:r>
          </a:p>
          <a:p>
            <a:endParaRPr lang="el-GR" sz="2500" dirty="0">
              <a:solidFill>
                <a:schemeClr val="bg1"/>
              </a:solidFill>
              <a:latin typeface="Times New Roman" pitchFamily="18" charset="0"/>
              <a:cs typeface="Times New Roman" pitchFamily="18" charset="0"/>
            </a:endParaRPr>
          </a:p>
          <a:p>
            <a:endParaRPr lang="el-GR" sz="2100" dirty="0" smtClean="0">
              <a:solidFill>
                <a:schemeClr val="bg1"/>
              </a:solidFill>
              <a:latin typeface="Times New Roman" pitchFamily="18" charset="0"/>
              <a:cs typeface="Times New Roman" pitchFamily="18" charset="0"/>
            </a:endParaRPr>
          </a:p>
          <a:p>
            <a:endParaRPr lang="el-GR" sz="2100" dirty="0">
              <a:solidFill>
                <a:schemeClr val="bg1"/>
              </a:solidFill>
              <a:latin typeface="Times New Roman" pitchFamily="18" charset="0"/>
              <a:cs typeface="Times New Roman" pitchFamily="18" charset="0"/>
            </a:endParaRPr>
          </a:p>
        </p:txBody>
      </p:sp>
      <p:pic>
        <p:nvPicPr>
          <p:cNvPr id="23553" name="Picture 1"/>
          <p:cNvPicPr>
            <a:picLocks noChangeAspect="1" noChangeArrowheads="1"/>
          </p:cNvPicPr>
          <p:nvPr/>
        </p:nvPicPr>
        <p:blipFill>
          <a:blip r:embed="rId3"/>
          <a:srcRect/>
          <a:stretch>
            <a:fillRect/>
          </a:stretch>
        </p:blipFill>
        <p:spPr bwMode="auto">
          <a:xfrm>
            <a:off x="448910" y="454499"/>
            <a:ext cx="4339784" cy="5151250"/>
          </a:xfrm>
          <a:prstGeom prst="rect">
            <a:avLst/>
          </a:prstGeom>
          <a:noFill/>
          <a:ln w="9525">
            <a:noFill/>
            <a:miter lim="800000"/>
            <a:headEnd/>
            <a:tailEnd/>
          </a:ln>
          <a:effectLst/>
        </p:spPr>
      </p:pic>
      <p:sp>
        <p:nvSpPr>
          <p:cNvPr id="10" name="TextBox 9"/>
          <p:cNvSpPr txBox="1"/>
          <p:nvPr/>
        </p:nvSpPr>
        <p:spPr>
          <a:xfrm>
            <a:off x="374086" y="5681529"/>
            <a:ext cx="9427807" cy="881203"/>
          </a:xfrm>
          <a:prstGeom prst="rect">
            <a:avLst/>
          </a:prstGeom>
          <a:noFill/>
        </p:spPr>
        <p:txBody>
          <a:bodyPr wrap="square" lIns="96277" tIns="48139" rIns="96277" bIns="48139" rtlCol="0">
            <a:spAutoFit/>
          </a:bodyPr>
          <a:lstStyle/>
          <a:p>
            <a:r>
              <a:rPr lang="en-GB" sz="2500" b="1" dirty="0" smtClean="0">
                <a:solidFill>
                  <a:srgbClr val="FFFF00"/>
                </a:solidFill>
                <a:latin typeface="Times New Roman" pitchFamily="18" charset="0"/>
                <a:cs typeface="Times New Roman" pitchFamily="18" charset="0"/>
              </a:rPr>
              <a:t>X</a:t>
            </a:r>
            <a:r>
              <a:rPr lang="el-GR" sz="2500" b="1" dirty="0" smtClean="0">
                <a:solidFill>
                  <a:srgbClr val="FFFF00"/>
                </a:solidFill>
                <a:latin typeface="Times New Roman" pitchFamily="18" charset="0"/>
                <a:cs typeface="Times New Roman" pitchFamily="18" charset="0"/>
              </a:rPr>
              <a:t>θες έβρεξε </a:t>
            </a:r>
            <a:r>
              <a:rPr lang="el-GR" sz="2500" b="1" dirty="0" smtClean="0">
                <a:solidFill>
                  <a:srgbClr val="66FFFF"/>
                </a:solidFill>
                <a:latin typeface="Times New Roman" pitchFamily="18" charset="0"/>
                <a:cs typeface="Times New Roman" pitchFamily="18" charset="0"/>
              </a:rPr>
              <a:t>πολύ</a:t>
            </a:r>
            <a:r>
              <a:rPr lang="el-GR" sz="2500" b="1" dirty="0" smtClean="0">
                <a:solidFill>
                  <a:srgbClr val="FFFF00"/>
                </a:solidFill>
                <a:latin typeface="Times New Roman" pitchFamily="18" charset="0"/>
                <a:cs typeface="Times New Roman" pitchFamily="18" charset="0"/>
              </a:rPr>
              <a:t>.               Ο πύργος του Άιφελ είναι πο</a:t>
            </a:r>
            <a:r>
              <a:rPr lang="el-GR" sz="2500" b="1" dirty="0" smtClean="0">
                <a:solidFill>
                  <a:srgbClr val="66FFFF"/>
                </a:solidFill>
                <a:latin typeface="Times New Roman" pitchFamily="18" charset="0"/>
                <a:cs typeface="Times New Roman" pitchFamily="18" charset="0"/>
              </a:rPr>
              <a:t>λύ</a:t>
            </a:r>
            <a:r>
              <a:rPr lang="el-GR" sz="2500" b="1" dirty="0" smtClean="0">
                <a:solidFill>
                  <a:srgbClr val="FFFF00"/>
                </a:solidFill>
                <a:latin typeface="Times New Roman" pitchFamily="18" charset="0"/>
                <a:cs typeface="Times New Roman" pitchFamily="18" charset="0"/>
              </a:rPr>
              <a:t> ψηλός</a:t>
            </a:r>
          </a:p>
          <a:p>
            <a:r>
              <a:rPr lang="el-GR" sz="2500" b="1" dirty="0" smtClean="0">
                <a:solidFill>
                  <a:srgbClr val="FFFF00"/>
                </a:solidFill>
                <a:latin typeface="Times New Roman" pitchFamily="18" charset="0"/>
                <a:cs typeface="Times New Roman" pitchFamily="18" charset="0"/>
              </a:rPr>
              <a:t>Χθές έριξε πο</a:t>
            </a:r>
            <a:r>
              <a:rPr lang="el-GR" sz="2500" b="1" dirty="0" smtClean="0">
                <a:solidFill>
                  <a:srgbClr val="66FFFF"/>
                </a:solidFill>
                <a:latin typeface="Times New Roman" pitchFamily="18" charset="0"/>
                <a:cs typeface="Times New Roman" pitchFamily="18" charset="0"/>
              </a:rPr>
              <a:t>λλή</a:t>
            </a:r>
            <a:r>
              <a:rPr lang="el-GR" sz="2500" b="1" dirty="0" smtClean="0">
                <a:solidFill>
                  <a:srgbClr val="FFFF00"/>
                </a:solidFill>
                <a:latin typeface="Times New Roman" pitchFamily="18" charset="0"/>
                <a:cs typeface="Times New Roman" pitchFamily="18" charset="0"/>
              </a:rPr>
              <a:t> </a:t>
            </a:r>
            <a:r>
              <a:rPr lang="el-GR" sz="2500" b="1" dirty="0" smtClean="0">
                <a:solidFill>
                  <a:srgbClr val="FFFF00"/>
                </a:solidFill>
                <a:latin typeface="Times New Roman" pitchFamily="18" charset="0"/>
                <a:cs typeface="Times New Roman" pitchFamily="18" charset="0"/>
              </a:rPr>
              <a:t>βροχή.  </a:t>
            </a:r>
            <a:endParaRPr lang="en-GB" sz="2500" b="1" dirty="0">
              <a:solidFill>
                <a:srgbClr val="FFFF00"/>
              </a:solidFill>
              <a:latin typeface="Times New Roman" pitchFamily="18" charset="0"/>
              <a:cs typeface="Times New Roman" pitchFamily="18" charset="0"/>
            </a:endParaRPr>
          </a:p>
        </p:txBody>
      </p:sp>
      <p:pic>
        <p:nvPicPr>
          <p:cNvPr id="11" name="Picture 2" descr="http://www.clickatlife.gr/fu/p/29689/632/395/0x00000000004e6dbd/2/purgos-aifel.jpg"/>
          <p:cNvPicPr>
            <a:picLocks noChangeAspect="1" noChangeArrowheads="1"/>
          </p:cNvPicPr>
          <p:nvPr/>
        </p:nvPicPr>
        <p:blipFill>
          <a:blip r:embed="rId4"/>
          <a:srcRect l="28481" r="22863"/>
          <a:stretch>
            <a:fillRect/>
          </a:stretch>
        </p:blipFill>
        <p:spPr bwMode="auto">
          <a:xfrm>
            <a:off x="4863518" y="454499"/>
            <a:ext cx="4260251" cy="51512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ree-designs.com/wp-content/uploads/2014/03/green-blank-blackboard.jpg"/>
          <p:cNvPicPr>
            <a:picLocks noChangeAspect="1" noChangeArrowheads="1"/>
          </p:cNvPicPr>
          <p:nvPr/>
        </p:nvPicPr>
        <p:blipFill>
          <a:blip r:embed="rId3"/>
          <a:srcRect/>
          <a:stretch>
            <a:fillRect/>
          </a:stretch>
        </p:blipFill>
        <p:spPr bwMode="auto">
          <a:xfrm>
            <a:off x="0" y="0"/>
            <a:ext cx="9548871" cy="7272338"/>
          </a:xfrm>
          <a:prstGeom prst="rect">
            <a:avLst/>
          </a:prstGeom>
          <a:noFill/>
        </p:spPr>
      </p:pic>
      <p:pic>
        <p:nvPicPr>
          <p:cNvPr id="9" name="Picture 1"/>
          <p:cNvPicPr>
            <a:picLocks noChangeAspect="1" noChangeArrowheads="1"/>
          </p:cNvPicPr>
          <p:nvPr/>
        </p:nvPicPr>
        <p:blipFill>
          <a:blip r:embed="rId4"/>
          <a:srcRect/>
          <a:stretch>
            <a:fillRect/>
          </a:stretch>
        </p:blipFill>
        <p:spPr bwMode="auto">
          <a:xfrm>
            <a:off x="4788694" y="606007"/>
            <a:ext cx="4157905" cy="4545243"/>
          </a:xfrm>
          <a:prstGeom prst="rect">
            <a:avLst/>
          </a:prstGeom>
          <a:noFill/>
          <a:ln w="9525">
            <a:noFill/>
            <a:miter lim="800000"/>
            <a:headEnd/>
            <a:tailEnd/>
          </a:ln>
          <a:effectLst/>
        </p:spPr>
      </p:pic>
      <p:sp>
        <p:nvSpPr>
          <p:cNvPr id="10" name="TextBox 9"/>
          <p:cNvSpPr txBox="1"/>
          <p:nvPr/>
        </p:nvSpPr>
        <p:spPr>
          <a:xfrm>
            <a:off x="4788694" y="5378513"/>
            <a:ext cx="4190137" cy="1436046"/>
          </a:xfrm>
          <a:prstGeom prst="rect">
            <a:avLst/>
          </a:prstGeom>
          <a:noFill/>
        </p:spPr>
        <p:txBody>
          <a:bodyPr wrap="square" lIns="96277" tIns="48139" rIns="96277" bIns="48139" rtlCol="0">
            <a:spAutoFit/>
          </a:bodyPr>
          <a:lstStyle/>
          <a:p>
            <a:r>
              <a:rPr lang="el-GR" sz="2900" b="1" dirty="0" smtClean="0">
                <a:solidFill>
                  <a:srgbClr val="FFFF00"/>
                </a:solidFill>
                <a:latin typeface="Times New Roman" pitchFamily="18" charset="0"/>
                <a:cs typeface="Times New Roman" pitchFamily="18" charset="0"/>
              </a:rPr>
              <a:t>Πολλά</a:t>
            </a:r>
            <a:r>
              <a:rPr lang="el-GR" sz="2900" b="1" dirty="0" smtClean="0">
                <a:solidFill>
                  <a:schemeClr val="bg1"/>
                </a:solidFill>
                <a:latin typeface="Times New Roman" pitchFamily="18" charset="0"/>
                <a:cs typeface="Times New Roman" pitchFamily="18" charset="0"/>
              </a:rPr>
              <a:t> παιδιά πεινάνε. </a:t>
            </a:r>
          </a:p>
          <a:p>
            <a:r>
              <a:rPr lang="el-GR" sz="2900" b="1" dirty="0" smtClean="0">
                <a:solidFill>
                  <a:srgbClr val="FFFF00"/>
                </a:solidFill>
                <a:latin typeface="Times New Roman" pitchFamily="18" charset="0"/>
                <a:cs typeface="Times New Roman" pitchFamily="18" charset="0"/>
              </a:rPr>
              <a:t>Πολλοί</a:t>
            </a:r>
            <a:r>
              <a:rPr lang="el-GR" sz="2900" b="1" dirty="0" smtClean="0">
                <a:solidFill>
                  <a:schemeClr val="bg1"/>
                </a:solidFill>
                <a:latin typeface="Times New Roman" pitchFamily="18" charset="0"/>
                <a:cs typeface="Times New Roman" pitchFamily="18" charset="0"/>
              </a:rPr>
              <a:t> άνθρωποι δεν έχουν να φάνε. </a:t>
            </a:r>
            <a:endParaRPr lang="en-GB" sz="2900" b="1" dirty="0">
              <a:solidFill>
                <a:schemeClr val="bg1"/>
              </a:solidFill>
              <a:latin typeface="Times New Roman" pitchFamily="18" charset="0"/>
              <a:cs typeface="Times New Roman" pitchFamily="18" charset="0"/>
            </a:endParaRPr>
          </a:p>
        </p:txBody>
      </p:sp>
      <p:pic>
        <p:nvPicPr>
          <p:cNvPr id="24578" name="Picture 2" descr="http://www.protothema.gr/Images/ImageHandler.ashx?m=Fit&amp;f=Ly8xMC4yMDEuMTAuMjMwL3Byd2ViZGF0YS9maWxlcy8xLzIwMTUvMTIvMjYvbGF0aW4tZmxvb2RzLmpwZw%3D%3D&amp;t=0&amp;w=1000&amp;h=1000"/>
          <p:cNvPicPr>
            <a:picLocks noChangeAspect="1" noChangeArrowheads="1"/>
          </p:cNvPicPr>
          <p:nvPr/>
        </p:nvPicPr>
        <p:blipFill>
          <a:blip r:embed="rId5"/>
          <a:srcRect/>
          <a:stretch>
            <a:fillRect/>
          </a:stretch>
        </p:blipFill>
        <p:spPr bwMode="auto">
          <a:xfrm>
            <a:off x="523734" y="606007"/>
            <a:ext cx="3965665" cy="4545243"/>
          </a:xfrm>
          <a:prstGeom prst="rect">
            <a:avLst/>
          </a:prstGeom>
          <a:noFill/>
        </p:spPr>
      </p:pic>
      <p:sp>
        <p:nvSpPr>
          <p:cNvPr id="11" name="Rectangle 10"/>
          <p:cNvSpPr/>
          <p:nvPr/>
        </p:nvSpPr>
        <p:spPr>
          <a:xfrm>
            <a:off x="448910" y="5302759"/>
            <a:ext cx="4788694" cy="1251380"/>
          </a:xfrm>
          <a:prstGeom prst="rect">
            <a:avLst/>
          </a:prstGeom>
        </p:spPr>
        <p:txBody>
          <a:bodyPr lIns="96277" tIns="48139" rIns="96277" bIns="48139">
            <a:spAutoFit/>
          </a:bodyPr>
          <a:lstStyle/>
          <a:p>
            <a:r>
              <a:rPr lang="el-GR" sz="2500" b="1" dirty="0" smtClean="0">
                <a:solidFill>
                  <a:schemeClr val="bg1"/>
                </a:solidFill>
                <a:latin typeface="Times New Roman" pitchFamily="18" charset="0"/>
                <a:cs typeface="Times New Roman" pitchFamily="18" charset="0"/>
              </a:rPr>
              <a:t>Αρκετά μαγαζιά πλημμύρισαν </a:t>
            </a:r>
          </a:p>
          <a:p>
            <a:r>
              <a:rPr lang="el-GR" sz="2500" b="1" dirty="0" smtClean="0">
                <a:solidFill>
                  <a:schemeClr val="bg1"/>
                </a:solidFill>
                <a:latin typeface="Times New Roman" pitchFamily="18" charset="0"/>
                <a:cs typeface="Times New Roman" pitchFamily="18" charset="0"/>
              </a:rPr>
              <a:t>και οι μαγαζάτορες έδειχναν </a:t>
            </a:r>
          </a:p>
          <a:p>
            <a:r>
              <a:rPr lang="el-GR" sz="2500" b="1" dirty="0" smtClean="0">
                <a:solidFill>
                  <a:srgbClr val="FFFF00"/>
                </a:solidFill>
                <a:latin typeface="Times New Roman" pitchFamily="18" charset="0"/>
                <a:cs typeface="Times New Roman" pitchFamily="18" charset="0"/>
              </a:rPr>
              <a:t>πολύ</a:t>
            </a:r>
            <a:r>
              <a:rPr lang="el-GR" sz="2500" b="1" dirty="0" smtClean="0">
                <a:solidFill>
                  <a:schemeClr val="bg1"/>
                </a:solidFill>
                <a:latin typeface="Times New Roman" pitchFamily="18" charset="0"/>
                <a:cs typeface="Times New Roman" pitchFamily="18" charset="0"/>
              </a:rPr>
              <a:t> απελπισμένοι</a:t>
            </a:r>
            <a:r>
              <a:rPr lang="el-GR" b="1" dirty="0" smtClean="0"/>
              <a:t>.</a:t>
            </a:r>
            <a:endParaRPr lang="en-GB"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13659</TotalTime>
  <Words>1032</Words>
  <Application>Microsoft Office PowerPoint</Application>
  <PresentationFormat>Custom</PresentationFormat>
  <Paragraphs>213</Paragraphs>
  <Slides>62</Slides>
  <Notes>6</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PowerPoint Presentation</vt:lpstr>
      <vt:lpstr>PowerPoint Presentation</vt:lpstr>
      <vt:lpstr>1.Επίθετα Πολύς- Πολλή- Πολύ και Επίρρημα Πολύ</vt:lpstr>
      <vt:lpstr>Πολύς κόπος (αρσενικό) Πολλή βροχή (θηλυκό) Πολύ κρύο (ουδέτερο)    Σε εκτιμώ πολύ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Επιρρήματα σε –ως </vt:lpstr>
      <vt:lpstr>Επιρρήματα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Επίθετα σε -υς, -εια, -υ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ΜΙΛΩ ΚΑΙ ΓΡΑΦΩ  ΣΩΣΤΑ ΕΛΛΗΝΙΚΑ: « ΟΙ ΚΑΝΟΝΕΣ ΤΗΣ ΟΡΘΟΓΡΑΦΙΑΣ »</dc:title>
  <dc:creator>user</dc:creator>
  <cp:lastModifiedBy>dmnadm</cp:lastModifiedBy>
  <cp:revision>256</cp:revision>
  <dcterms:created xsi:type="dcterms:W3CDTF">2016-02-18T18:29:00Z</dcterms:created>
  <dcterms:modified xsi:type="dcterms:W3CDTF">2016-03-02T07:22:19Z</dcterms:modified>
</cp:coreProperties>
</file>